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09" r:id="rId1"/>
    <p:sldMasterId id="2147484137"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Century Gothic" panose="020B050202020202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
      <p:font typeface="Wingdings 3" panose="05040102010807070707" pitchFamily="18" charset="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293" autoAdjust="0"/>
  </p:normalViewPr>
  <p:slideViewPr>
    <p:cSldViewPr snapToGrid="0">
      <p:cViewPr>
        <p:scale>
          <a:sx n="100" d="100"/>
          <a:sy n="100" d="100"/>
        </p:scale>
        <p:origin x="874" y="14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189AB3-2202-4C44-947F-033757940A70}"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B40164DA-9CFA-40CE-8D62-9A1A619C6F21}">
      <dgm:prSet/>
      <dgm:spPr/>
      <dgm:t>
        <a:bodyPr/>
        <a:lstStyle/>
        <a:p>
          <a:r>
            <a:rPr lang="en-US"/>
            <a:t>In the digital age, mobile applications have become an integral part of our lives, providing us with a wide range of functionalities and entertainment options. The Google Play Store, one of the largest app marketplaces, offers a vast selection of apps for users to choose from. As users interact with these apps, they often leave reviews and ratings, expressing their opinions and experiences.</a:t>
          </a:r>
          <a:br>
            <a:rPr lang="en-US"/>
          </a:br>
          <a:br>
            <a:rPr lang="en-US"/>
          </a:br>
          <a:r>
            <a:rPr lang="en-US"/>
            <a:t>The analysis of Play Store app reviews has emerged as a valuable practice to gain insights into user sentiments, preferences, and overall app performance. By examining and interpreting these reviews, businesses, developers, and researchers can uncover crucial information that helps them make informed decisions and improve the quality of their apps.</a:t>
          </a:r>
        </a:p>
      </dgm:t>
    </dgm:pt>
    <dgm:pt modelId="{DDCA0858-68C2-4A3D-BAD0-7980E1005287}" type="parTrans" cxnId="{414401DF-E312-4200-9BD2-529C44F88862}">
      <dgm:prSet/>
      <dgm:spPr/>
      <dgm:t>
        <a:bodyPr/>
        <a:lstStyle/>
        <a:p>
          <a:endParaRPr lang="en-US"/>
        </a:p>
      </dgm:t>
    </dgm:pt>
    <dgm:pt modelId="{BE16908F-96D2-43CF-B891-5F0991F2FF83}" type="sibTrans" cxnId="{414401DF-E312-4200-9BD2-529C44F88862}">
      <dgm:prSet/>
      <dgm:spPr/>
      <dgm:t>
        <a:bodyPr/>
        <a:lstStyle/>
        <a:p>
          <a:endParaRPr lang="en-US"/>
        </a:p>
      </dgm:t>
    </dgm:pt>
    <dgm:pt modelId="{E3D039E6-D893-4A06-8311-10DE789D2F13}" type="pres">
      <dgm:prSet presAssocID="{72189AB3-2202-4C44-947F-033757940A70}" presName="diagram" presStyleCnt="0">
        <dgm:presLayoutVars>
          <dgm:chPref val="1"/>
          <dgm:dir/>
          <dgm:animOne val="branch"/>
          <dgm:animLvl val="lvl"/>
          <dgm:resizeHandles/>
        </dgm:presLayoutVars>
      </dgm:prSet>
      <dgm:spPr/>
    </dgm:pt>
    <dgm:pt modelId="{722B46BF-EBDE-400E-80CB-E871AB7C93D7}" type="pres">
      <dgm:prSet presAssocID="{B40164DA-9CFA-40CE-8D62-9A1A619C6F21}" presName="root" presStyleCnt="0"/>
      <dgm:spPr/>
    </dgm:pt>
    <dgm:pt modelId="{D0BF8450-5EA4-4392-880B-E02DD07B5FD2}" type="pres">
      <dgm:prSet presAssocID="{B40164DA-9CFA-40CE-8D62-9A1A619C6F21}" presName="rootComposite" presStyleCnt="0"/>
      <dgm:spPr/>
    </dgm:pt>
    <dgm:pt modelId="{36A39506-4C3E-447C-9357-EB90D90E76E6}" type="pres">
      <dgm:prSet presAssocID="{B40164DA-9CFA-40CE-8D62-9A1A619C6F21}" presName="rootText" presStyleLbl="node1" presStyleIdx="0" presStyleCnt="1"/>
      <dgm:spPr/>
    </dgm:pt>
    <dgm:pt modelId="{3C88E522-E470-401E-A7E6-DCEFC71CCEEF}" type="pres">
      <dgm:prSet presAssocID="{B40164DA-9CFA-40CE-8D62-9A1A619C6F21}" presName="rootConnector" presStyleLbl="node1" presStyleIdx="0" presStyleCnt="1"/>
      <dgm:spPr/>
    </dgm:pt>
    <dgm:pt modelId="{71EAA10D-2DDB-4A41-8502-0578B24E79D1}" type="pres">
      <dgm:prSet presAssocID="{B40164DA-9CFA-40CE-8D62-9A1A619C6F21}" presName="childShape" presStyleCnt="0"/>
      <dgm:spPr/>
    </dgm:pt>
  </dgm:ptLst>
  <dgm:cxnLst>
    <dgm:cxn modelId="{91A82161-EB5A-4297-95CE-4C75C048235B}" type="presOf" srcId="{B40164DA-9CFA-40CE-8D62-9A1A619C6F21}" destId="{36A39506-4C3E-447C-9357-EB90D90E76E6}" srcOrd="0" destOrd="0" presId="urn:microsoft.com/office/officeart/2005/8/layout/hierarchy3"/>
    <dgm:cxn modelId="{09DFE35A-46AE-4FB6-93FF-2CFAF87FF20C}" type="presOf" srcId="{B40164DA-9CFA-40CE-8D62-9A1A619C6F21}" destId="{3C88E522-E470-401E-A7E6-DCEFC71CCEEF}" srcOrd="1" destOrd="0" presId="urn:microsoft.com/office/officeart/2005/8/layout/hierarchy3"/>
    <dgm:cxn modelId="{414401DF-E312-4200-9BD2-529C44F88862}" srcId="{72189AB3-2202-4C44-947F-033757940A70}" destId="{B40164DA-9CFA-40CE-8D62-9A1A619C6F21}" srcOrd="0" destOrd="0" parTransId="{DDCA0858-68C2-4A3D-BAD0-7980E1005287}" sibTransId="{BE16908F-96D2-43CF-B891-5F0991F2FF83}"/>
    <dgm:cxn modelId="{6BD45CF1-2083-471F-AC4F-27A3213C9849}" type="presOf" srcId="{72189AB3-2202-4C44-947F-033757940A70}" destId="{E3D039E6-D893-4A06-8311-10DE789D2F13}" srcOrd="0" destOrd="0" presId="urn:microsoft.com/office/officeart/2005/8/layout/hierarchy3"/>
    <dgm:cxn modelId="{DCBBCFCF-D2F3-484C-88A8-45C5EDD5A0D2}" type="presParOf" srcId="{E3D039E6-D893-4A06-8311-10DE789D2F13}" destId="{722B46BF-EBDE-400E-80CB-E871AB7C93D7}" srcOrd="0" destOrd="0" presId="urn:microsoft.com/office/officeart/2005/8/layout/hierarchy3"/>
    <dgm:cxn modelId="{4436F265-17B8-4DFC-BFB9-B55A489D01B6}" type="presParOf" srcId="{722B46BF-EBDE-400E-80CB-E871AB7C93D7}" destId="{D0BF8450-5EA4-4392-880B-E02DD07B5FD2}" srcOrd="0" destOrd="0" presId="urn:microsoft.com/office/officeart/2005/8/layout/hierarchy3"/>
    <dgm:cxn modelId="{5776E0AA-7F21-4358-A9FF-DF44F94F697F}" type="presParOf" srcId="{D0BF8450-5EA4-4392-880B-E02DD07B5FD2}" destId="{36A39506-4C3E-447C-9357-EB90D90E76E6}" srcOrd="0" destOrd="0" presId="urn:microsoft.com/office/officeart/2005/8/layout/hierarchy3"/>
    <dgm:cxn modelId="{57CC7238-B0FC-484C-98ED-195D366855FF}" type="presParOf" srcId="{D0BF8450-5EA4-4392-880B-E02DD07B5FD2}" destId="{3C88E522-E470-401E-A7E6-DCEFC71CCEEF}" srcOrd="1" destOrd="0" presId="urn:microsoft.com/office/officeart/2005/8/layout/hierarchy3"/>
    <dgm:cxn modelId="{B10FC250-806B-4AC1-9B74-86E285F51225}" type="presParOf" srcId="{722B46BF-EBDE-400E-80CB-E871AB7C93D7}" destId="{71EAA10D-2DDB-4A41-8502-0578B24E79D1}" srcOrd="1"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0220A-1C0C-420B-A023-6E05344C31F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AD01BD32-7246-43A6-8A49-F6C02FCFD8D2}">
      <dgm:prSet custT="1"/>
      <dgm:spPr/>
      <dgm:t>
        <a:bodyPr/>
        <a:lstStyle/>
        <a:p>
          <a:r>
            <a:rPr lang="en-US" sz="1200" b="1" dirty="0"/>
            <a:t>Loading the data sets: </a:t>
          </a:r>
          <a:r>
            <a:rPr lang="en-US" sz="1200" dirty="0"/>
            <a:t>Two datasets, First Play store app</a:t>
          </a:r>
        </a:p>
      </dgm:t>
    </dgm:pt>
    <dgm:pt modelId="{6DD90D10-AF34-4019-A9D1-9F2288EFA764}" type="parTrans" cxnId="{A3D0714E-1EC5-4AB7-B327-AB3C583A53BF}">
      <dgm:prSet/>
      <dgm:spPr/>
      <dgm:t>
        <a:bodyPr/>
        <a:lstStyle/>
        <a:p>
          <a:endParaRPr lang="en-US"/>
        </a:p>
      </dgm:t>
    </dgm:pt>
    <dgm:pt modelId="{44290FBA-633A-4C64-B2B5-AF757E08907F}" type="sibTrans" cxnId="{A3D0714E-1EC5-4AB7-B327-AB3C583A53BF}">
      <dgm:prSet/>
      <dgm:spPr/>
      <dgm:t>
        <a:bodyPr/>
        <a:lstStyle/>
        <a:p>
          <a:endParaRPr lang="en-US"/>
        </a:p>
      </dgm:t>
    </dgm:pt>
    <dgm:pt modelId="{6D5F58CB-24D3-40BA-AE25-6E3A1D60C21C}">
      <dgm:prSet custT="1"/>
      <dgm:spPr/>
      <dgm:t>
        <a:bodyPr/>
        <a:lstStyle/>
        <a:p>
          <a:r>
            <a:rPr lang="en-US" sz="1200" dirty="0"/>
            <a:t>dataset and User Reviews dataset.</a:t>
          </a:r>
        </a:p>
      </dgm:t>
    </dgm:pt>
    <dgm:pt modelId="{C5A1F78D-F505-4BBE-A8DB-75C9DFD49A29}" type="parTrans" cxnId="{8113115E-3AC0-489C-BE7E-430C9BC33415}">
      <dgm:prSet/>
      <dgm:spPr/>
      <dgm:t>
        <a:bodyPr/>
        <a:lstStyle/>
        <a:p>
          <a:endParaRPr lang="en-US"/>
        </a:p>
      </dgm:t>
    </dgm:pt>
    <dgm:pt modelId="{AA2EBDE0-C320-4CF7-8ED2-44375ECC8E56}" type="sibTrans" cxnId="{8113115E-3AC0-489C-BE7E-430C9BC33415}">
      <dgm:prSet/>
      <dgm:spPr/>
      <dgm:t>
        <a:bodyPr/>
        <a:lstStyle/>
        <a:p>
          <a:endParaRPr lang="en-US"/>
        </a:p>
      </dgm:t>
    </dgm:pt>
    <dgm:pt modelId="{CC9D2AAE-1423-4451-8404-E1CBCC1272DA}">
      <dgm:prSet custT="1"/>
      <dgm:spPr/>
      <dgm:t>
        <a:bodyPr/>
        <a:lstStyle/>
        <a:p>
          <a:r>
            <a:rPr lang="en-US" sz="1200" b="1" dirty="0"/>
            <a:t>Import Libraries: </a:t>
          </a:r>
          <a:r>
            <a:rPr lang="en-US" sz="1200" dirty="0"/>
            <a:t>NumPy, Pandas, Seaborn and Matplotlib</a:t>
          </a:r>
        </a:p>
      </dgm:t>
    </dgm:pt>
    <dgm:pt modelId="{8337003C-2906-4B26-8CD9-618AA520B90D}" type="parTrans" cxnId="{E8E2507E-311E-4DA0-9AE1-1421420FD85F}">
      <dgm:prSet/>
      <dgm:spPr/>
      <dgm:t>
        <a:bodyPr/>
        <a:lstStyle/>
        <a:p>
          <a:endParaRPr lang="en-US"/>
        </a:p>
      </dgm:t>
    </dgm:pt>
    <dgm:pt modelId="{B2B8F248-40C1-4E2B-8DAB-D0A5770B8DCB}" type="sibTrans" cxnId="{E8E2507E-311E-4DA0-9AE1-1421420FD85F}">
      <dgm:prSet/>
      <dgm:spPr/>
      <dgm:t>
        <a:bodyPr/>
        <a:lstStyle/>
        <a:p>
          <a:endParaRPr lang="en-US"/>
        </a:p>
      </dgm:t>
    </dgm:pt>
    <dgm:pt modelId="{9ADBC2B3-131F-4895-BCBF-3273C83C8188}">
      <dgm:prSet custT="1"/>
      <dgm:spPr/>
      <dgm:t>
        <a:bodyPr/>
        <a:lstStyle/>
        <a:p>
          <a:r>
            <a:rPr lang="en-US" sz="1200" b="1" dirty="0"/>
            <a:t>Data cleaning: </a:t>
          </a:r>
          <a:r>
            <a:rPr lang="en-US" sz="1200" dirty="0"/>
            <a:t>Null values, Finding and removing Outliers,  Removing duplicate data.</a:t>
          </a:r>
        </a:p>
      </dgm:t>
    </dgm:pt>
    <dgm:pt modelId="{D484E597-CFD9-4CC7-B8DF-95128E33B18A}" type="parTrans" cxnId="{87B83E76-7916-4851-9B2B-84866B34540E}">
      <dgm:prSet/>
      <dgm:spPr/>
      <dgm:t>
        <a:bodyPr/>
        <a:lstStyle/>
        <a:p>
          <a:endParaRPr lang="en-US"/>
        </a:p>
      </dgm:t>
    </dgm:pt>
    <dgm:pt modelId="{355B54DB-6138-4EA4-8BAC-DD77D6CDADCA}" type="sibTrans" cxnId="{87B83E76-7916-4851-9B2B-84866B34540E}">
      <dgm:prSet/>
      <dgm:spPr/>
      <dgm:t>
        <a:bodyPr/>
        <a:lstStyle/>
        <a:p>
          <a:endParaRPr lang="en-US"/>
        </a:p>
      </dgm:t>
    </dgm:pt>
    <dgm:pt modelId="{FE2D5C77-0B19-4D18-AD68-8A8DC32C934C}">
      <dgm:prSet custT="1"/>
      <dgm:spPr/>
      <dgm:t>
        <a:bodyPr/>
        <a:lstStyle/>
        <a:p>
          <a:r>
            <a:rPr lang="en-US" sz="1050" b="1" dirty="0"/>
            <a:t>Data Imputation: </a:t>
          </a:r>
          <a:r>
            <a:rPr lang="en-US" sz="1050" dirty="0"/>
            <a:t>Filling the missing categorical values with  mode and numerical values with median. Conversion of price,  installs, reviews into numerical values.</a:t>
          </a:r>
        </a:p>
      </dgm:t>
    </dgm:pt>
    <dgm:pt modelId="{6A4F7114-C599-4840-979D-EBB2E141159C}" type="parTrans" cxnId="{BB92555F-5E83-44F7-AF2D-883BCA9E1031}">
      <dgm:prSet/>
      <dgm:spPr/>
      <dgm:t>
        <a:bodyPr/>
        <a:lstStyle/>
        <a:p>
          <a:endParaRPr lang="en-US"/>
        </a:p>
      </dgm:t>
    </dgm:pt>
    <dgm:pt modelId="{1C0C61DA-AC50-4FA3-B5EE-A5B4146C337E}" type="sibTrans" cxnId="{BB92555F-5E83-44F7-AF2D-883BCA9E1031}">
      <dgm:prSet/>
      <dgm:spPr/>
      <dgm:t>
        <a:bodyPr/>
        <a:lstStyle/>
        <a:p>
          <a:endParaRPr lang="en-US"/>
        </a:p>
      </dgm:t>
    </dgm:pt>
    <dgm:pt modelId="{982C1749-2279-4F33-8DB9-121F9B086ADA}">
      <dgm:prSet/>
      <dgm:spPr/>
      <dgm:t>
        <a:bodyPr/>
        <a:lstStyle/>
        <a:p>
          <a:r>
            <a:rPr lang="en-US" b="1" dirty="0"/>
            <a:t>Exploratory Data Analysis: </a:t>
          </a:r>
          <a:r>
            <a:rPr lang="en-US" dirty="0"/>
            <a:t>Analyzing the data sets to  summarize their main characteristics using statistical graphics  and data visualizations method.</a:t>
          </a:r>
        </a:p>
      </dgm:t>
    </dgm:pt>
    <dgm:pt modelId="{C57A72BE-DE93-4932-9DBD-96D41906880D}" type="parTrans" cxnId="{086EE92C-FBF0-4872-BE9A-5479A418D1AA}">
      <dgm:prSet/>
      <dgm:spPr/>
      <dgm:t>
        <a:bodyPr/>
        <a:lstStyle/>
        <a:p>
          <a:endParaRPr lang="en-US"/>
        </a:p>
      </dgm:t>
    </dgm:pt>
    <dgm:pt modelId="{5F81A1FC-9731-4D10-8920-DAA81FA23F4A}" type="sibTrans" cxnId="{086EE92C-FBF0-4872-BE9A-5479A418D1AA}">
      <dgm:prSet/>
      <dgm:spPr/>
      <dgm:t>
        <a:bodyPr/>
        <a:lstStyle/>
        <a:p>
          <a:endParaRPr lang="en-US"/>
        </a:p>
      </dgm:t>
    </dgm:pt>
    <dgm:pt modelId="{CC0B45D1-7E69-46E2-8886-0B5F3C8BDA07}" type="pres">
      <dgm:prSet presAssocID="{BAB0220A-1C0C-420B-A023-6E05344C31F6}" presName="linearFlow" presStyleCnt="0">
        <dgm:presLayoutVars>
          <dgm:resizeHandles val="exact"/>
        </dgm:presLayoutVars>
      </dgm:prSet>
      <dgm:spPr/>
    </dgm:pt>
    <dgm:pt modelId="{32601CA2-0A8B-48D9-BE55-D05CA32066C6}" type="pres">
      <dgm:prSet presAssocID="{AD01BD32-7246-43A6-8A49-F6C02FCFD8D2}" presName="node" presStyleLbl="node1" presStyleIdx="0" presStyleCnt="6" custScaleX="341103">
        <dgm:presLayoutVars>
          <dgm:bulletEnabled val="1"/>
        </dgm:presLayoutVars>
      </dgm:prSet>
      <dgm:spPr/>
    </dgm:pt>
    <dgm:pt modelId="{29BAEF2C-C276-4FAE-BAEE-2E6789EBA7DD}" type="pres">
      <dgm:prSet presAssocID="{44290FBA-633A-4C64-B2B5-AF757E08907F}" presName="sibTrans" presStyleLbl="sibTrans2D1" presStyleIdx="0" presStyleCnt="5"/>
      <dgm:spPr/>
    </dgm:pt>
    <dgm:pt modelId="{9D1AABFF-76A7-4407-8D39-0983F9634151}" type="pres">
      <dgm:prSet presAssocID="{44290FBA-633A-4C64-B2B5-AF757E08907F}" presName="connectorText" presStyleLbl="sibTrans2D1" presStyleIdx="0" presStyleCnt="5"/>
      <dgm:spPr/>
    </dgm:pt>
    <dgm:pt modelId="{70BF59C8-D19A-4488-928B-4D02BA52FFFA}" type="pres">
      <dgm:prSet presAssocID="{6D5F58CB-24D3-40BA-AE25-6E3A1D60C21C}" presName="node" presStyleLbl="node1" presStyleIdx="1" presStyleCnt="6" custScaleX="346239">
        <dgm:presLayoutVars>
          <dgm:bulletEnabled val="1"/>
        </dgm:presLayoutVars>
      </dgm:prSet>
      <dgm:spPr/>
    </dgm:pt>
    <dgm:pt modelId="{A652FFEE-BD98-4B75-A005-8C0AEC9CFF89}" type="pres">
      <dgm:prSet presAssocID="{AA2EBDE0-C320-4CF7-8ED2-44375ECC8E56}" presName="sibTrans" presStyleLbl="sibTrans2D1" presStyleIdx="1" presStyleCnt="5"/>
      <dgm:spPr/>
    </dgm:pt>
    <dgm:pt modelId="{24848650-7F22-4E84-8968-A32A24B6ECD3}" type="pres">
      <dgm:prSet presAssocID="{AA2EBDE0-C320-4CF7-8ED2-44375ECC8E56}" presName="connectorText" presStyleLbl="sibTrans2D1" presStyleIdx="1" presStyleCnt="5"/>
      <dgm:spPr/>
    </dgm:pt>
    <dgm:pt modelId="{7E2B2B96-D427-4917-AAD3-42BDC9C85EBB}" type="pres">
      <dgm:prSet presAssocID="{CC9D2AAE-1423-4451-8404-E1CBCC1272DA}" presName="node" presStyleLbl="node1" presStyleIdx="2" presStyleCnt="6" custScaleX="348090">
        <dgm:presLayoutVars>
          <dgm:bulletEnabled val="1"/>
        </dgm:presLayoutVars>
      </dgm:prSet>
      <dgm:spPr/>
    </dgm:pt>
    <dgm:pt modelId="{72EC2B6C-D90F-46DB-9484-480A0C112E96}" type="pres">
      <dgm:prSet presAssocID="{B2B8F248-40C1-4E2B-8DAB-D0A5770B8DCB}" presName="sibTrans" presStyleLbl="sibTrans2D1" presStyleIdx="2" presStyleCnt="5"/>
      <dgm:spPr/>
    </dgm:pt>
    <dgm:pt modelId="{CBA3FD7C-8107-4FF9-BF77-0C68EA9067B5}" type="pres">
      <dgm:prSet presAssocID="{B2B8F248-40C1-4E2B-8DAB-D0A5770B8DCB}" presName="connectorText" presStyleLbl="sibTrans2D1" presStyleIdx="2" presStyleCnt="5"/>
      <dgm:spPr/>
    </dgm:pt>
    <dgm:pt modelId="{1F4BB57B-02A3-4309-8B6A-3D888BE15C08}" type="pres">
      <dgm:prSet presAssocID="{9ADBC2B3-131F-4895-BCBF-3273C83C8188}" presName="node" presStyleLbl="node1" presStyleIdx="3" presStyleCnt="6" custScaleX="352584">
        <dgm:presLayoutVars>
          <dgm:bulletEnabled val="1"/>
        </dgm:presLayoutVars>
      </dgm:prSet>
      <dgm:spPr/>
    </dgm:pt>
    <dgm:pt modelId="{2D321BA3-8CE6-4D14-A3BD-572F744C18F1}" type="pres">
      <dgm:prSet presAssocID="{355B54DB-6138-4EA4-8BAC-DD77D6CDADCA}" presName="sibTrans" presStyleLbl="sibTrans2D1" presStyleIdx="3" presStyleCnt="5"/>
      <dgm:spPr/>
    </dgm:pt>
    <dgm:pt modelId="{81AA1A62-CBE8-44EA-8B7F-AB8E9554ACBE}" type="pres">
      <dgm:prSet presAssocID="{355B54DB-6138-4EA4-8BAC-DD77D6CDADCA}" presName="connectorText" presStyleLbl="sibTrans2D1" presStyleIdx="3" presStyleCnt="5"/>
      <dgm:spPr/>
    </dgm:pt>
    <dgm:pt modelId="{8629DBDB-CB92-4B11-9FB3-D840C10CA064}" type="pres">
      <dgm:prSet presAssocID="{FE2D5C77-0B19-4D18-AD68-8A8DC32C934C}" presName="node" presStyleLbl="node1" presStyleIdx="4" presStyleCnt="6" custScaleX="352584">
        <dgm:presLayoutVars>
          <dgm:bulletEnabled val="1"/>
        </dgm:presLayoutVars>
      </dgm:prSet>
      <dgm:spPr/>
    </dgm:pt>
    <dgm:pt modelId="{7E6770D5-2793-49C0-81C3-49C9FBD1E788}" type="pres">
      <dgm:prSet presAssocID="{1C0C61DA-AC50-4FA3-B5EE-A5B4146C337E}" presName="sibTrans" presStyleLbl="sibTrans2D1" presStyleIdx="4" presStyleCnt="5"/>
      <dgm:spPr/>
    </dgm:pt>
    <dgm:pt modelId="{3296FE3E-1835-42CB-BA88-3DD999216F4D}" type="pres">
      <dgm:prSet presAssocID="{1C0C61DA-AC50-4FA3-B5EE-A5B4146C337E}" presName="connectorText" presStyleLbl="sibTrans2D1" presStyleIdx="4" presStyleCnt="5"/>
      <dgm:spPr/>
    </dgm:pt>
    <dgm:pt modelId="{AC7E48AF-CC1D-41F1-825B-E94B9BDDA182}" type="pres">
      <dgm:prSet presAssocID="{982C1749-2279-4F33-8DB9-121F9B086ADA}" presName="node" presStyleLbl="node1" presStyleIdx="5" presStyleCnt="6" custScaleX="352584">
        <dgm:presLayoutVars>
          <dgm:bulletEnabled val="1"/>
        </dgm:presLayoutVars>
      </dgm:prSet>
      <dgm:spPr/>
    </dgm:pt>
  </dgm:ptLst>
  <dgm:cxnLst>
    <dgm:cxn modelId="{5D471F12-78F3-46CD-ADA0-82D6021A57A2}" type="presOf" srcId="{355B54DB-6138-4EA4-8BAC-DD77D6CDADCA}" destId="{81AA1A62-CBE8-44EA-8B7F-AB8E9554ACBE}" srcOrd="1" destOrd="0" presId="urn:microsoft.com/office/officeart/2005/8/layout/process2"/>
    <dgm:cxn modelId="{A9AC2526-68D8-44F2-A859-23F744F2D0BA}" type="presOf" srcId="{AA2EBDE0-C320-4CF7-8ED2-44375ECC8E56}" destId="{A652FFEE-BD98-4B75-A005-8C0AEC9CFF89}" srcOrd="0" destOrd="0" presId="urn:microsoft.com/office/officeart/2005/8/layout/process2"/>
    <dgm:cxn modelId="{D31F0029-1610-4B47-BE0D-ED2D15564D9D}" type="presOf" srcId="{AD01BD32-7246-43A6-8A49-F6C02FCFD8D2}" destId="{32601CA2-0A8B-48D9-BE55-D05CA32066C6}" srcOrd="0" destOrd="0" presId="urn:microsoft.com/office/officeart/2005/8/layout/process2"/>
    <dgm:cxn modelId="{086EE92C-FBF0-4872-BE9A-5479A418D1AA}" srcId="{BAB0220A-1C0C-420B-A023-6E05344C31F6}" destId="{982C1749-2279-4F33-8DB9-121F9B086ADA}" srcOrd="5" destOrd="0" parTransId="{C57A72BE-DE93-4932-9DBD-96D41906880D}" sibTransId="{5F81A1FC-9731-4D10-8920-DAA81FA23F4A}"/>
    <dgm:cxn modelId="{B1BB583A-EA4B-4982-BF79-9E3513C55C83}" type="presOf" srcId="{BAB0220A-1C0C-420B-A023-6E05344C31F6}" destId="{CC0B45D1-7E69-46E2-8886-0B5F3C8BDA07}" srcOrd="0" destOrd="0" presId="urn:microsoft.com/office/officeart/2005/8/layout/process2"/>
    <dgm:cxn modelId="{8113115E-3AC0-489C-BE7E-430C9BC33415}" srcId="{BAB0220A-1C0C-420B-A023-6E05344C31F6}" destId="{6D5F58CB-24D3-40BA-AE25-6E3A1D60C21C}" srcOrd="1" destOrd="0" parTransId="{C5A1F78D-F505-4BBE-A8DB-75C9DFD49A29}" sibTransId="{AA2EBDE0-C320-4CF7-8ED2-44375ECC8E56}"/>
    <dgm:cxn modelId="{5E9FB55E-FF29-4BB0-9247-2CAC4B9F1BAE}" type="presOf" srcId="{CC9D2AAE-1423-4451-8404-E1CBCC1272DA}" destId="{7E2B2B96-D427-4917-AAD3-42BDC9C85EBB}" srcOrd="0" destOrd="0" presId="urn:microsoft.com/office/officeart/2005/8/layout/process2"/>
    <dgm:cxn modelId="{BB92555F-5E83-44F7-AF2D-883BCA9E1031}" srcId="{BAB0220A-1C0C-420B-A023-6E05344C31F6}" destId="{FE2D5C77-0B19-4D18-AD68-8A8DC32C934C}" srcOrd="4" destOrd="0" parTransId="{6A4F7114-C599-4840-979D-EBB2E141159C}" sibTransId="{1C0C61DA-AC50-4FA3-B5EE-A5B4146C337E}"/>
    <dgm:cxn modelId="{DB8B4160-8D8E-4007-9B13-D13CB4EB52FE}" type="presOf" srcId="{AA2EBDE0-C320-4CF7-8ED2-44375ECC8E56}" destId="{24848650-7F22-4E84-8968-A32A24B6ECD3}" srcOrd="1" destOrd="0" presId="urn:microsoft.com/office/officeart/2005/8/layout/process2"/>
    <dgm:cxn modelId="{C18D124B-7C40-45DC-AD04-9BDE9456CDA5}" type="presOf" srcId="{355B54DB-6138-4EA4-8BAC-DD77D6CDADCA}" destId="{2D321BA3-8CE6-4D14-A3BD-572F744C18F1}" srcOrd="0" destOrd="0" presId="urn:microsoft.com/office/officeart/2005/8/layout/process2"/>
    <dgm:cxn modelId="{A3D0714E-1EC5-4AB7-B327-AB3C583A53BF}" srcId="{BAB0220A-1C0C-420B-A023-6E05344C31F6}" destId="{AD01BD32-7246-43A6-8A49-F6C02FCFD8D2}" srcOrd="0" destOrd="0" parTransId="{6DD90D10-AF34-4019-A9D1-9F2288EFA764}" sibTransId="{44290FBA-633A-4C64-B2B5-AF757E08907F}"/>
    <dgm:cxn modelId="{87B83E76-7916-4851-9B2B-84866B34540E}" srcId="{BAB0220A-1C0C-420B-A023-6E05344C31F6}" destId="{9ADBC2B3-131F-4895-BCBF-3273C83C8188}" srcOrd="3" destOrd="0" parTransId="{D484E597-CFD9-4CC7-B8DF-95128E33B18A}" sibTransId="{355B54DB-6138-4EA4-8BAC-DD77D6CDADCA}"/>
    <dgm:cxn modelId="{A7FF297D-3A35-4074-A469-C98872B23B0D}" type="presOf" srcId="{6D5F58CB-24D3-40BA-AE25-6E3A1D60C21C}" destId="{70BF59C8-D19A-4488-928B-4D02BA52FFFA}" srcOrd="0" destOrd="0" presId="urn:microsoft.com/office/officeart/2005/8/layout/process2"/>
    <dgm:cxn modelId="{E8E2507E-311E-4DA0-9AE1-1421420FD85F}" srcId="{BAB0220A-1C0C-420B-A023-6E05344C31F6}" destId="{CC9D2AAE-1423-4451-8404-E1CBCC1272DA}" srcOrd="2" destOrd="0" parTransId="{8337003C-2906-4B26-8CD9-618AA520B90D}" sibTransId="{B2B8F248-40C1-4E2B-8DAB-D0A5770B8DCB}"/>
    <dgm:cxn modelId="{B7457C9C-4EBF-470D-A3D1-EF9B15535203}" type="presOf" srcId="{FE2D5C77-0B19-4D18-AD68-8A8DC32C934C}" destId="{8629DBDB-CB92-4B11-9FB3-D840C10CA064}" srcOrd="0" destOrd="0" presId="urn:microsoft.com/office/officeart/2005/8/layout/process2"/>
    <dgm:cxn modelId="{CE6A649F-AC29-4B87-8027-8C3D43E673C2}" type="presOf" srcId="{44290FBA-633A-4C64-B2B5-AF757E08907F}" destId="{29BAEF2C-C276-4FAE-BAEE-2E6789EBA7DD}" srcOrd="0" destOrd="0" presId="urn:microsoft.com/office/officeart/2005/8/layout/process2"/>
    <dgm:cxn modelId="{7102D5A0-7477-4CEA-A66C-2F5824773299}" type="presOf" srcId="{B2B8F248-40C1-4E2B-8DAB-D0A5770B8DCB}" destId="{72EC2B6C-D90F-46DB-9484-480A0C112E96}" srcOrd="0" destOrd="0" presId="urn:microsoft.com/office/officeart/2005/8/layout/process2"/>
    <dgm:cxn modelId="{37812AA3-4FA5-419D-8259-96BBA187B1CE}" type="presOf" srcId="{1C0C61DA-AC50-4FA3-B5EE-A5B4146C337E}" destId="{7E6770D5-2793-49C0-81C3-49C9FBD1E788}" srcOrd="0" destOrd="0" presId="urn:microsoft.com/office/officeart/2005/8/layout/process2"/>
    <dgm:cxn modelId="{41EF36A3-812B-4057-A92D-0AEA8FABE2DC}" type="presOf" srcId="{B2B8F248-40C1-4E2B-8DAB-D0A5770B8DCB}" destId="{CBA3FD7C-8107-4FF9-BF77-0C68EA9067B5}" srcOrd="1" destOrd="0" presId="urn:microsoft.com/office/officeart/2005/8/layout/process2"/>
    <dgm:cxn modelId="{521807A5-4010-40A6-A086-5008EC9F93B5}" type="presOf" srcId="{44290FBA-633A-4C64-B2B5-AF757E08907F}" destId="{9D1AABFF-76A7-4407-8D39-0983F9634151}" srcOrd="1" destOrd="0" presId="urn:microsoft.com/office/officeart/2005/8/layout/process2"/>
    <dgm:cxn modelId="{9794C5B5-8FC0-42DB-ABC4-C8722D22DB79}" type="presOf" srcId="{982C1749-2279-4F33-8DB9-121F9B086ADA}" destId="{AC7E48AF-CC1D-41F1-825B-E94B9BDDA182}" srcOrd="0" destOrd="0" presId="urn:microsoft.com/office/officeart/2005/8/layout/process2"/>
    <dgm:cxn modelId="{C27FA4B8-A3DB-4807-9EAB-0C9233C8FF23}" type="presOf" srcId="{9ADBC2B3-131F-4895-BCBF-3273C83C8188}" destId="{1F4BB57B-02A3-4309-8B6A-3D888BE15C08}" srcOrd="0" destOrd="0" presId="urn:microsoft.com/office/officeart/2005/8/layout/process2"/>
    <dgm:cxn modelId="{B27872F2-7428-48F2-83DF-3C2918C9999B}" type="presOf" srcId="{1C0C61DA-AC50-4FA3-B5EE-A5B4146C337E}" destId="{3296FE3E-1835-42CB-BA88-3DD999216F4D}" srcOrd="1" destOrd="0" presId="urn:microsoft.com/office/officeart/2005/8/layout/process2"/>
    <dgm:cxn modelId="{70E0C4C2-BF35-431F-8451-3A763E28F47F}" type="presParOf" srcId="{CC0B45D1-7E69-46E2-8886-0B5F3C8BDA07}" destId="{32601CA2-0A8B-48D9-BE55-D05CA32066C6}" srcOrd="0" destOrd="0" presId="urn:microsoft.com/office/officeart/2005/8/layout/process2"/>
    <dgm:cxn modelId="{A6CBDB6F-6B7D-479F-9EF3-F6695EDCB214}" type="presParOf" srcId="{CC0B45D1-7E69-46E2-8886-0B5F3C8BDA07}" destId="{29BAEF2C-C276-4FAE-BAEE-2E6789EBA7DD}" srcOrd="1" destOrd="0" presId="urn:microsoft.com/office/officeart/2005/8/layout/process2"/>
    <dgm:cxn modelId="{94AACBB1-233E-448F-B4F0-40D9E9524FB0}" type="presParOf" srcId="{29BAEF2C-C276-4FAE-BAEE-2E6789EBA7DD}" destId="{9D1AABFF-76A7-4407-8D39-0983F9634151}" srcOrd="0" destOrd="0" presId="urn:microsoft.com/office/officeart/2005/8/layout/process2"/>
    <dgm:cxn modelId="{383D6789-5257-466F-B5A9-2CFD5F95AD02}" type="presParOf" srcId="{CC0B45D1-7E69-46E2-8886-0B5F3C8BDA07}" destId="{70BF59C8-D19A-4488-928B-4D02BA52FFFA}" srcOrd="2" destOrd="0" presId="urn:microsoft.com/office/officeart/2005/8/layout/process2"/>
    <dgm:cxn modelId="{6AD9DBE8-6B8A-460B-9479-586D138409AF}" type="presParOf" srcId="{CC0B45D1-7E69-46E2-8886-0B5F3C8BDA07}" destId="{A652FFEE-BD98-4B75-A005-8C0AEC9CFF89}" srcOrd="3" destOrd="0" presId="urn:microsoft.com/office/officeart/2005/8/layout/process2"/>
    <dgm:cxn modelId="{E32A46A4-D099-4167-86B0-8029CA71B778}" type="presParOf" srcId="{A652FFEE-BD98-4B75-A005-8C0AEC9CFF89}" destId="{24848650-7F22-4E84-8968-A32A24B6ECD3}" srcOrd="0" destOrd="0" presId="urn:microsoft.com/office/officeart/2005/8/layout/process2"/>
    <dgm:cxn modelId="{9344A8EE-25E9-45E8-B7E0-EB199A16BFA6}" type="presParOf" srcId="{CC0B45D1-7E69-46E2-8886-0B5F3C8BDA07}" destId="{7E2B2B96-D427-4917-AAD3-42BDC9C85EBB}" srcOrd="4" destOrd="0" presId="urn:microsoft.com/office/officeart/2005/8/layout/process2"/>
    <dgm:cxn modelId="{74D91224-F773-451A-9766-CCA8EBE51BF4}" type="presParOf" srcId="{CC0B45D1-7E69-46E2-8886-0B5F3C8BDA07}" destId="{72EC2B6C-D90F-46DB-9484-480A0C112E96}" srcOrd="5" destOrd="0" presId="urn:microsoft.com/office/officeart/2005/8/layout/process2"/>
    <dgm:cxn modelId="{4307ED0C-C962-4411-A952-FDA1DFB96A46}" type="presParOf" srcId="{72EC2B6C-D90F-46DB-9484-480A0C112E96}" destId="{CBA3FD7C-8107-4FF9-BF77-0C68EA9067B5}" srcOrd="0" destOrd="0" presId="urn:microsoft.com/office/officeart/2005/8/layout/process2"/>
    <dgm:cxn modelId="{8A042DAF-A30E-48F6-9BD2-8853E504496E}" type="presParOf" srcId="{CC0B45D1-7E69-46E2-8886-0B5F3C8BDA07}" destId="{1F4BB57B-02A3-4309-8B6A-3D888BE15C08}" srcOrd="6" destOrd="0" presId="urn:microsoft.com/office/officeart/2005/8/layout/process2"/>
    <dgm:cxn modelId="{985402A6-5D85-412D-9EDC-0FD616C8D14B}" type="presParOf" srcId="{CC0B45D1-7E69-46E2-8886-0B5F3C8BDA07}" destId="{2D321BA3-8CE6-4D14-A3BD-572F744C18F1}" srcOrd="7" destOrd="0" presId="urn:microsoft.com/office/officeart/2005/8/layout/process2"/>
    <dgm:cxn modelId="{87178BB2-C55A-476E-9B78-285199BCFFCB}" type="presParOf" srcId="{2D321BA3-8CE6-4D14-A3BD-572F744C18F1}" destId="{81AA1A62-CBE8-44EA-8B7F-AB8E9554ACBE}" srcOrd="0" destOrd="0" presId="urn:microsoft.com/office/officeart/2005/8/layout/process2"/>
    <dgm:cxn modelId="{748170DD-5AA2-437E-B679-8FE46DCC9CB1}" type="presParOf" srcId="{CC0B45D1-7E69-46E2-8886-0B5F3C8BDA07}" destId="{8629DBDB-CB92-4B11-9FB3-D840C10CA064}" srcOrd="8" destOrd="0" presId="urn:microsoft.com/office/officeart/2005/8/layout/process2"/>
    <dgm:cxn modelId="{726F583B-3CEE-497B-8D3F-2DFF79A654C8}" type="presParOf" srcId="{CC0B45D1-7E69-46E2-8886-0B5F3C8BDA07}" destId="{7E6770D5-2793-49C0-81C3-49C9FBD1E788}" srcOrd="9" destOrd="0" presId="urn:microsoft.com/office/officeart/2005/8/layout/process2"/>
    <dgm:cxn modelId="{3128852E-1DAA-48EC-B579-2F9879D29520}" type="presParOf" srcId="{7E6770D5-2793-49C0-81C3-49C9FBD1E788}" destId="{3296FE3E-1835-42CB-BA88-3DD999216F4D}" srcOrd="0" destOrd="0" presId="urn:microsoft.com/office/officeart/2005/8/layout/process2"/>
    <dgm:cxn modelId="{A5120877-A801-42F2-ABEC-0AE7D25DCC94}" type="presParOf" srcId="{CC0B45D1-7E69-46E2-8886-0B5F3C8BDA07}" destId="{AC7E48AF-CC1D-41F1-825B-E94B9BDDA182}"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39506-4C3E-447C-9357-EB90D90E76E6}">
      <dsp:nvSpPr>
        <dsp:cNvPr id="0" name=""/>
        <dsp:cNvSpPr/>
      </dsp:nvSpPr>
      <dsp:spPr>
        <a:xfrm>
          <a:off x="4052" y="1298"/>
          <a:ext cx="8290514" cy="414525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In the digital age, mobile applications have become an integral part of our lives, providing us with a wide range of functionalities and entertainment options. The Google Play Store, one of the largest app marketplaces, offers a vast selection of apps for users to choose from. As users interact with these apps, they often leave reviews and ratings, expressing their opinions and experiences.</a:t>
          </a:r>
          <a:br>
            <a:rPr lang="en-US" sz="1900" kern="1200"/>
          </a:br>
          <a:br>
            <a:rPr lang="en-US" sz="1900" kern="1200"/>
          </a:br>
          <a:r>
            <a:rPr lang="en-US" sz="1900" kern="1200"/>
            <a:t>The analysis of Play Store app reviews has emerged as a valuable practice to gain insights into user sentiments, preferences, and overall app performance. By examining and interpreting these reviews, businesses, developers, and researchers can uncover crucial information that helps them make informed decisions and improve the quality of their apps.</a:t>
          </a:r>
        </a:p>
      </dsp:txBody>
      <dsp:txXfrm>
        <a:off x="125462" y="122708"/>
        <a:ext cx="8047694" cy="3902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01CA2-0A8B-48D9-BE55-D05CA32066C6}">
      <dsp:nvSpPr>
        <dsp:cNvPr id="0" name=""/>
        <dsp:cNvSpPr/>
      </dsp:nvSpPr>
      <dsp:spPr>
        <a:xfrm>
          <a:off x="94546" y="3101"/>
          <a:ext cx="5617982"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Loading the data sets: </a:t>
          </a:r>
          <a:r>
            <a:rPr lang="en-US" sz="1200" kern="1200" dirty="0"/>
            <a:t>Two datasets, First Play store app</a:t>
          </a:r>
        </a:p>
      </dsp:txBody>
      <dsp:txXfrm>
        <a:off x="106606" y="15161"/>
        <a:ext cx="5593862" cy="387631"/>
      </dsp:txXfrm>
    </dsp:sp>
    <dsp:sp modelId="{29BAEF2C-C276-4FAE-BAEE-2E6789EBA7DD}">
      <dsp:nvSpPr>
        <dsp:cNvPr id="0" name=""/>
        <dsp:cNvSpPr/>
      </dsp:nvSpPr>
      <dsp:spPr>
        <a:xfrm rot="5400000">
          <a:off x="2826334" y="425146"/>
          <a:ext cx="154406" cy="185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847951" y="440587"/>
        <a:ext cx="111172" cy="108084"/>
      </dsp:txXfrm>
    </dsp:sp>
    <dsp:sp modelId="{70BF59C8-D19A-4488-928B-4D02BA52FFFA}">
      <dsp:nvSpPr>
        <dsp:cNvPr id="0" name=""/>
        <dsp:cNvSpPr/>
      </dsp:nvSpPr>
      <dsp:spPr>
        <a:xfrm>
          <a:off x="52251" y="620728"/>
          <a:ext cx="5702572"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dataset and User Reviews dataset.</a:t>
          </a:r>
        </a:p>
      </dsp:txBody>
      <dsp:txXfrm>
        <a:off x="64311" y="632788"/>
        <a:ext cx="5678452" cy="387631"/>
      </dsp:txXfrm>
    </dsp:sp>
    <dsp:sp modelId="{A652FFEE-BD98-4B75-A005-8C0AEC9CFF89}">
      <dsp:nvSpPr>
        <dsp:cNvPr id="0" name=""/>
        <dsp:cNvSpPr/>
      </dsp:nvSpPr>
      <dsp:spPr>
        <a:xfrm rot="5400000">
          <a:off x="2826334" y="1042773"/>
          <a:ext cx="154406" cy="185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847951" y="1058214"/>
        <a:ext cx="111172" cy="108084"/>
      </dsp:txXfrm>
    </dsp:sp>
    <dsp:sp modelId="{7E2B2B96-D427-4917-AAD3-42BDC9C85EBB}">
      <dsp:nvSpPr>
        <dsp:cNvPr id="0" name=""/>
        <dsp:cNvSpPr/>
      </dsp:nvSpPr>
      <dsp:spPr>
        <a:xfrm>
          <a:off x="37008" y="1238355"/>
          <a:ext cx="5733058"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Import Libraries: </a:t>
          </a:r>
          <a:r>
            <a:rPr lang="en-US" sz="1200" kern="1200" dirty="0"/>
            <a:t>NumPy, Pandas, Seaborn and Matplotlib</a:t>
          </a:r>
        </a:p>
      </dsp:txBody>
      <dsp:txXfrm>
        <a:off x="49068" y="1250415"/>
        <a:ext cx="5708938" cy="387631"/>
      </dsp:txXfrm>
    </dsp:sp>
    <dsp:sp modelId="{72EC2B6C-D90F-46DB-9484-480A0C112E96}">
      <dsp:nvSpPr>
        <dsp:cNvPr id="0" name=""/>
        <dsp:cNvSpPr/>
      </dsp:nvSpPr>
      <dsp:spPr>
        <a:xfrm rot="5400000">
          <a:off x="2826334" y="1660399"/>
          <a:ext cx="154406" cy="185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847951" y="1675840"/>
        <a:ext cx="111172" cy="108084"/>
      </dsp:txXfrm>
    </dsp:sp>
    <dsp:sp modelId="{1F4BB57B-02A3-4309-8B6A-3D888BE15C08}">
      <dsp:nvSpPr>
        <dsp:cNvPr id="0" name=""/>
        <dsp:cNvSpPr/>
      </dsp:nvSpPr>
      <dsp:spPr>
        <a:xfrm>
          <a:off x="0" y="1855981"/>
          <a:ext cx="5807074"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Data cleaning: </a:t>
          </a:r>
          <a:r>
            <a:rPr lang="en-US" sz="1200" kern="1200" dirty="0"/>
            <a:t>Null values, Finding and removing Outliers,  Removing duplicate data.</a:t>
          </a:r>
        </a:p>
      </dsp:txBody>
      <dsp:txXfrm>
        <a:off x="12060" y="1868041"/>
        <a:ext cx="5782954" cy="387631"/>
      </dsp:txXfrm>
    </dsp:sp>
    <dsp:sp modelId="{2D321BA3-8CE6-4D14-A3BD-572F744C18F1}">
      <dsp:nvSpPr>
        <dsp:cNvPr id="0" name=""/>
        <dsp:cNvSpPr/>
      </dsp:nvSpPr>
      <dsp:spPr>
        <a:xfrm rot="5400000">
          <a:off x="2826334" y="2278026"/>
          <a:ext cx="154406" cy="185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847951" y="2293467"/>
        <a:ext cx="111172" cy="108084"/>
      </dsp:txXfrm>
    </dsp:sp>
    <dsp:sp modelId="{8629DBDB-CB92-4B11-9FB3-D840C10CA064}">
      <dsp:nvSpPr>
        <dsp:cNvPr id="0" name=""/>
        <dsp:cNvSpPr/>
      </dsp:nvSpPr>
      <dsp:spPr>
        <a:xfrm>
          <a:off x="0" y="2473608"/>
          <a:ext cx="5807074"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Data Imputation: </a:t>
          </a:r>
          <a:r>
            <a:rPr lang="en-US" sz="1050" kern="1200" dirty="0"/>
            <a:t>Filling the missing categorical values with  mode and numerical values with median. Conversion of price,  installs, reviews into numerical values.</a:t>
          </a:r>
        </a:p>
      </dsp:txBody>
      <dsp:txXfrm>
        <a:off x="12060" y="2485668"/>
        <a:ext cx="5782954" cy="387631"/>
      </dsp:txXfrm>
    </dsp:sp>
    <dsp:sp modelId="{7E6770D5-2793-49C0-81C3-49C9FBD1E788}">
      <dsp:nvSpPr>
        <dsp:cNvPr id="0" name=""/>
        <dsp:cNvSpPr/>
      </dsp:nvSpPr>
      <dsp:spPr>
        <a:xfrm rot="5400000">
          <a:off x="2826334" y="2895653"/>
          <a:ext cx="154406" cy="185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2847951" y="2911094"/>
        <a:ext cx="111172" cy="108084"/>
      </dsp:txXfrm>
    </dsp:sp>
    <dsp:sp modelId="{AC7E48AF-CC1D-41F1-825B-E94B9BDDA182}">
      <dsp:nvSpPr>
        <dsp:cNvPr id="0" name=""/>
        <dsp:cNvSpPr/>
      </dsp:nvSpPr>
      <dsp:spPr>
        <a:xfrm>
          <a:off x="0" y="3091235"/>
          <a:ext cx="5807074" cy="41175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Exploratory Data Analysis: </a:t>
          </a:r>
          <a:r>
            <a:rPr lang="en-US" sz="900" kern="1200" dirty="0"/>
            <a:t>Analyzing the data sets to  summarize their main characteristics using statistical graphics  and data visualizations method.</a:t>
          </a:r>
        </a:p>
      </dsp:txBody>
      <dsp:txXfrm>
        <a:off x="12060" y="3103295"/>
        <a:ext cx="5782954" cy="3876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292051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71783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9905957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798757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919657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4381069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1283345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530984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9985366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6AD6EE87-EBD5-4F12-A48A-63ACA297AC8F}" type="datetimeFigureOut">
              <a:rPr lang="en-US" smtClean="0"/>
              <a:t>6/4/2023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1514129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594483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37999494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14268074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44887040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7122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5893647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7959747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2345895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4252775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31836495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62662603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1219767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0990326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0979399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54455817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6/4/2023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79601961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4CD73815-2707-4475-8F1A-B873CB631BB4}"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5839995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2A4AFB99-0EAB-4182-AFF8-E214C82A68F6}"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8151969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tx">
  <p:cSld name="1_Title and content">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839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607031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0258042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468606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675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592869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28230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6/4/2023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1172487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smtClean="0"/>
              <a:t>6/4/2023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a:t>
              </a:t>
            </a:r>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54434941"/>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2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0.png"/><Relationship Id="rId12" Type="http://schemas.microsoft.com/office/2007/relationships/hdphoto" Target="../media/hdphoto18.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38.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microsoft.com/office/2007/relationships/hdphoto" Target="../media/hdphoto27.wdp"/><Relationship Id="rId3" Type="http://schemas.microsoft.com/office/2007/relationships/hdphoto" Target="../media/hdphoto25.wdp"/><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4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image" Target="../media/image13.jpg"/><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608" y="462020"/>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148398" y="1518104"/>
            <a:ext cx="8520430" cy="1674817"/>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marL="0" indent="0" algn="just">
              <a:buNone/>
            </a:pPr>
            <a:r>
              <a:rPr lang="en-US" sz="4000" b="1" i="0" dirty="0">
                <a:solidFill>
                  <a:schemeClr val="accent5">
                    <a:lumMod val="50000"/>
                  </a:schemeClr>
                </a:solidFill>
                <a:effectLst/>
                <a:latin typeface="+mn-lt"/>
              </a:rPr>
              <a:t>		Play Store App Review Analysis</a:t>
            </a:r>
          </a:p>
        </p:txBody>
      </p:sp>
      <p:sp>
        <p:nvSpPr>
          <p:cNvPr id="7" name="object 7"/>
          <p:cNvSpPr txBox="1"/>
          <p:nvPr/>
        </p:nvSpPr>
        <p:spPr>
          <a:xfrm>
            <a:off x="2759345" y="3383049"/>
            <a:ext cx="3625310" cy="782265"/>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a:solidFill>
                  <a:srgbClr val="CC0000"/>
                </a:solidFill>
                <a:latin typeface="Verdana"/>
                <a:cs typeface="Verdana"/>
              </a:rPr>
              <a:t>VINAY KUMAR</a:t>
            </a:r>
            <a:endParaRPr lang="en-US" sz="18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Science Trainee</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837" y="475591"/>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highlight>
                  <a:srgbClr val="00FFFF"/>
                </a:highlight>
              </a:rPr>
              <a:t>Correlation</a:t>
            </a:r>
            <a:r>
              <a:rPr sz="2400" b="1" spc="-225" dirty="0">
                <a:solidFill>
                  <a:schemeClr val="tx1"/>
                </a:solidFill>
                <a:highlight>
                  <a:srgbClr val="00FFFF"/>
                </a:highlight>
              </a:rPr>
              <a:t> </a:t>
            </a:r>
            <a:r>
              <a:rPr sz="2400" b="1" spc="-90" dirty="0">
                <a:solidFill>
                  <a:schemeClr val="tx1"/>
                </a:solidFill>
                <a:highlight>
                  <a:srgbClr val="00FFFF"/>
                </a:highlight>
              </a:rPr>
              <a:t>Heatmap</a:t>
            </a:r>
            <a:endParaRPr sz="2400" b="1" dirty="0">
              <a:solidFill>
                <a:schemeClr val="tx1"/>
              </a:solidFill>
              <a:highlight>
                <a:srgbClr val="00FFFF"/>
              </a:highlight>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13">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5" name="Rectangle 14">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24">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10DC0F2C-5C27-4EC6-9754-B361B0C72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E77E138-7645-4D07-B09A-9F3642A68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9144000" cy="5143500"/>
            <a:chOff x="0" y="0"/>
            <a:chExt cx="12192000" cy="6858000"/>
          </a:xfrm>
        </p:grpSpPr>
        <p:sp>
          <p:nvSpPr>
            <p:cNvPr id="30" name="Rectangle 29">
              <a:extLst>
                <a:ext uri="{FF2B5EF4-FFF2-40B4-BE49-F238E27FC236}">
                  <a16:creationId xmlns:a16="http://schemas.microsoft.com/office/drawing/2014/main" id="{A56C5CFB-285C-4778-978B-B23EF471F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50C4BFD8-0A80-40F1-9F9B-E9981F6B7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6F080229-11A6-48C1-B5FC-010FF29E7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434F3838-F7FD-4275-8FE5-11B53CF3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0014878A-F933-408B-A8C5-8853A9EB4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A4358457-400C-407C-B1C7-322E3A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Freeform 5">
              <a:extLst>
                <a:ext uri="{FF2B5EF4-FFF2-40B4-BE49-F238E27FC236}">
                  <a16:creationId xmlns:a16="http://schemas.microsoft.com/office/drawing/2014/main" id="{BB5C445F-93DC-425D-8531-0B9FF4434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7" name="Freeform 5">
              <a:extLst>
                <a:ext uri="{FF2B5EF4-FFF2-40B4-BE49-F238E27FC236}">
                  <a16:creationId xmlns:a16="http://schemas.microsoft.com/office/drawing/2014/main" id="{FD7CA6C4-0411-42B4-9084-F7340B4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8" name="Freeform 5">
              <a:extLst>
                <a:ext uri="{FF2B5EF4-FFF2-40B4-BE49-F238E27FC236}">
                  <a16:creationId xmlns:a16="http://schemas.microsoft.com/office/drawing/2014/main" id="{B0122352-D2A8-463A-98F7-51B4C4409D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 name="TextBox 4">
            <a:extLst>
              <a:ext uri="{FF2B5EF4-FFF2-40B4-BE49-F238E27FC236}">
                <a16:creationId xmlns:a16="http://schemas.microsoft.com/office/drawing/2014/main" id="{27C50634-A1C7-CD1E-6BB3-17CBABC123DD}"/>
              </a:ext>
            </a:extLst>
          </p:cNvPr>
          <p:cNvSpPr txBox="1"/>
          <p:nvPr/>
        </p:nvSpPr>
        <p:spPr>
          <a:xfrm>
            <a:off x="866215" y="4039057"/>
            <a:ext cx="6571060" cy="530223"/>
          </a:xfrm>
          <a:prstGeom prst="rect">
            <a:avLst/>
          </a:prstGeom>
        </p:spPr>
        <p:txBody>
          <a:bodyPr vert="horz" lIns="91440" tIns="45720" rIns="91440" bIns="45720" rtlCol="0" anchor="ctr">
            <a:normAutofit/>
          </a:bodyPr>
          <a:lstStyle/>
          <a:p>
            <a:pPr defTabSz="457200" fontAlgn="base">
              <a:lnSpc>
                <a:spcPct val="90000"/>
              </a:lnSpc>
              <a:spcBef>
                <a:spcPct val="0"/>
              </a:spcBef>
              <a:spcAft>
                <a:spcPts val="600"/>
              </a:spcAft>
              <a:buClrTx/>
            </a:pPr>
            <a:r>
              <a:rPr lang="en-US" sz="2300" kern="1200">
                <a:solidFill>
                  <a:srgbClr val="EBEBEB"/>
                </a:solidFill>
                <a:effectLst/>
                <a:latin typeface="+mj-lt"/>
                <a:ea typeface="+mj-ea"/>
                <a:cs typeface="+mj-cs"/>
              </a:rPr>
              <a:t> </a:t>
            </a:r>
            <a:r>
              <a:rPr lang="en-US" sz="2300" kern="1200">
                <a:solidFill>
                  <a:srgbClr val="EBEBEB"/>
                </a:solidFill>
                <a:latin typeface="+mj-lt"/>
                <a:ea typeface="+mj-ea"/>
                <a:cs typeface="+mj-cs"/>
              </a:rPr>
              <a:t>C</a:t>
            </a:r>
            <a:r>
              <a:rPr lang="en-US" sz="2300" kern="1200">
                <a:solidFill>
                  <a:srgbClr val="EBEBEB"/>
                </a:solidFill>
                <a:effectLst/>
                <a:latin typeface="+mj-lt"/>
                <a:ea typeface="+mj-ea"/>
                <a:cs typeface="+mj-cs"/>
              </a:rPr>
              <a:t>ategory App's have most number of installs</a:t>
            </a:r>
          </a:p>
          <a:p>
            <a:pPr marL="0" marR="0" lvl="0" indent="0" defTabSz="457200" fontAlgn="base">
              <a:lnSpc>
                <a:spcPct val="90000"/>
              </a:lnSpc>
              <a:spcBef>
                <a:spcPct val="0"/>
              </a:spcBef>
              <a:spcAft>
                <a:spcPts val="600"/>
              </a:spcAft>
              <a:buClrTx/>
              <a:buSzTx/>
              <a:tabLst/>
            </a:pPr>
            <a:endParaRPr kumimoji="0" lang="en-US" altLang="en-US" sz="2300" u="none" strike="noStrike" kern="1200" cap="none" normalizeH="0" baseline="0">
              <a:ln>
                <a:noFill/>
              </a:ln>
              <a:solidFill>
                <a:srgbClr val="EBEBEB"/>
              </a:solidFill>
              <a:effectLst/>
              <a:latin typeface="+mj-lt"/>
              <a:ea typeface="+mj-ea"/>
              <a:cs typeface="+mj-cs"/>
            </a:endParaRPr>
          </a:p>
        </p:txBody>
      </p:sp>
      <p:sp>
        <p:nvSpPr>
          <p:cNvPr id="40" name="Rectangle 39">
            <a:extLst>
              <a:ext uri="{FF2B5EF4-FFF2-40B4-BE49-F238E27FC236}">
                <a16:creationId xmlns:a16="http://schemas.microsoft.com/office/drawing/2014/main" id="{8F6A0E89-562A-4A9E-98AC-2BA897ABB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5975" y="406710"/>
            <a:ext cx="8395509" cy="2787868"/>
          </a:xfrm>
          <a:prstGeom prst="rect">
            <a:avLst/>
          </a:prstGeom>
        </p:spPr>
      </p:pic>
      <p:sp>
        <p:nvSpPr>
          <p:cNvPr id="6" name="object 13">
            <a:extLst>
              <a:ext uri="{FF2B5EF4-FFF2-40B4-BE49-F238E27FC236}">
                <a16:creationId xmlns:a16="http://schemas.microsoft.com/office/drawing/2014/main" id="{2DC0F9A9-220B-D279-ECD2-665CC5D8878F}"/>
              </a:ext>
            </a:extLst>
          </p:cNvPr>
          <p:cNvSpPr/>
          <p:nvPr/>
        </p:nvSpPr>
        <p:spPr>
          <a:xfrm>
            <a:off x="2618161" y="873444"/>
            <a:ext cx="249404" cy="246009"/>
          </a:xfrm>
          <a:prstGeom prst="rect">
            <a:avLst/>
          </a:prstGeom>
          <a:blipFill>
            <a:blip r:embed="rId5"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57179" y="2030865"/>
            <a:ext cx="2308441" cy="446854"/>
          </a:xfrm>
          <a:prstGeom prst="rect">
            <a:avLst/>
          </a:prstGeom>
          <a:noFill/>
        </p:spPr>
        <p:txBody>
          <a:bodyPr wrap="square">
            <a:spAutoFit/>
          </a:bodyPr>
          <a:lstStyle/>
          <a:p>
            <a:pPr>
              <a:spcAft>
                <a:spcPts val="600"/>
              </a:spcAft>
            </a:pPr>
            <a:r>
              <a:rPr lang="en-US" sz="768" b="0" i="0" u="none" strike="noStrike" cap="none" dirty="0">
                <a:solidFill>
                  <a:schemeClr val="accent5">
                    <a:lumMod val="50000"/>
                  </a:schemeClr>
                </a:solidFill>
                <a:latin typeface="+mn-lt"/>
                <a:ea typeface="Arial"/>
                <a:cs typeface="Calibri" panose="020F0502020204030204" pitchFamily="34" charset="0"/>
                <a:sym typeface="Arial"/>
              </a:rPr>
              <a:t>The Game, Communication and Tools categories has the highest number of installs compared to other categories of apps.</a:t>
            </a:r>
            <a:endParaRPr lang="en-US" sz="1600" dirty="0">
              <a:solidFill>
                <a:schemeClr val="accent5">
                  <a:lumMod val="50000"/>
                </a:schemeClr>
              </a:solidFill>
              <a:effectLst/>
              <a:latin typeface="+mn-lt"/>
              <a:cs typeface="Calibri" panose="020F0502020204030204" pitchFamily="34" charset="0"/>
            </a:endParaRPr>
          </a:p>
        </p:txBody>
      </p:sp>
      <p:sp>
        <p:nvSpPr>
          <p:cNvPr id="9" name="object 7">
            <a:extLst>
              <a:ext uri="{FF2B5EF4-FFF2-40B4-BE49-F238E27FC236}">
                <a16:creationId xmlns:a16="http://schemas.microsoft.com/office/drawing/2014/main" id="{7CF8FC03-10FE-5D97-81E7-E1E339BB0E73}"/>
              </a:ext>
            </a:extLst>
          </p:cNvPr>
          <p:cNvSpPr/>
          <p:nvPr/>
        </p:nvSpPr>
        <p:spPr>
          <a:xfrm>
            <a:off x="4566838" y="2005096"/>
            <a:ext cx="1748942" cy="61421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1965723" y="1203123"/>
            <a:ext cx="2751420" cy="1410643"/>
          </a:xfrm>
          <a:prstGeom prst="rect">
            <a:avLst/>
          </a:prstGeom>
        </p:spPr>
        <p:txBody>
          <a:bodyPr vert="horz" wrap="square" lIns="0" tIns="12700" rIns="0" bIns="0" rtlCol="0">
            <a:spAutoFit/>
          </a:bodyPr>
          <a:lstStyle/>
          <a:p>
            <a:pPr marL="12700" marR="5080" algn="just">
              <a:lnSpc>
                <a:spcPct val="100000"/>
              </a:lnSpc>
              <a:spcBef>
                <a:spcPts val="100"/>
              </a:spcBef>
            </a:pPr>
            <a:endParaRPr lang="en-US" sz="1800" spc="-5" dirty="0">
              <a:latin typeface="Arial"/>
              <a:cs typeface="Arial"/>
            </a:endParaRPr>
          </a:p>
          <a:p>
            <a:pPr marL="12700" marR="5080" algn="just">
              <a:lnSpc>
                <a:spcPct val="100000"/>
              </a:lnSpc>
              <a:spcBef>
                <a:spcPts val="100"/>
              </a:spcBef>
            </a:pPr>
            <a:r>
              <a:rPr lang="en-US" sz="1800" spc="-5" dirty="0">
                <a:latin typeface="Arial"/>
                <a:cs typeface="Arial"/>
              </a:rPr>
              <a:t>By 2023, it is projected that the Mobile App Market will experience a growth rate of approximately 20%.</a:t>
            </a:r>
            <a:endParaRPr lang="en-US"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884418" y="318973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664846" y="52006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872292" y="0"/>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3878580" y="906780"/>
            <a:ext cx="4846320" cy="2065020"/>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graphicFrame>
        <p:nvGraphicFramePr>
          <p:cNvPr id="4" name="Diagram 3">
            <a:extLst>
              <a:ext uri="{FF2B5EF4-FFF2-40B4-BE49-F238E27FC236}">
                <a16:creationId xmlns:a16="http://schemas.microsoft.com/office/drawing/2014/main" id="{5B0E29A4-6F9A-33D2-6200-94B91EFBA8BD}"/>
              </a:ext>
            </a:extLst>
          </p:cNvPr>
          <p:cNvGraphicFramePr/>
          <p:nvPr/>
        </p:nvGraphicFramePr>
        <p:xfrm>
          <a:off x="426281" y="777239"/>
          <a:ext cx="8298619" cy="41478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044940"/>
            <a:ext cx="8370570" cy="3629712"/>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Wingdings" panose="05000000000000000000" pitchFamily="2" charset="2"/>
              <a:buChar char="Ø"/>
              <a:tabLst>
                <a:tab pos="469900" algn="l"/>
              </a:tabLst>
            </a:pPr>
            <a:r>
              <a:rPr lang="en-US" sz="1800" spc="-10" dirty="0">
                <a:solidFill>
                  <a:srgbClr val="124F5B"/>
                </a:solidFill>
                <a:latin typeface="Verdana"/>
                <a:cs typeface="Verdana"/>
              </a:rPr>
              <a:t>There are two datasets available: one contains fundamental details, while the other includes user reviews specifically related to the corresponding App.</a:t>
            </a:r>
          </a:p>
          <a:p>
            <a:pPr marL="469265" marR="58419" indent="-457200" algn="just">
              <a:lnSpc>
                <a:spcPct val="114999"/>
              </a:lnSpc>
              <a:spcBef>
                <a:spcPts val="100"/>
              </a:spcBef>
              <a:buFont typeface="Wingdings" panose="05000000000000000000" pitchFamily="2" charset="2"/>
              <a:buChar char="Ø"/>
              <a:tabLst>
                <a:tab pos="469900" algn="l"/>
              </a:tabLst>
            </a:pPr>
            <a:r>
              <a:rPr lang="en-US" sz="1800" spc="65" dirty="0">
                <a:solidFill>
                  <a:srgbClr val="124F5B"/>
                </a:solidFill>
                <a:latin typeface="Verdana"/>
                <a:cs typeface="Verdana"/>
              </a:rPr>
              <a:t>To identify the key factors that impact app engagement and success, a thorough examination and evaluation of data from both datasets is imperative.</a:t>
            </a:r>
            <a:endParaRPr lang="en-US"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6297737" y="3310547"/>
            <a:ext cx="1140140" cy="157602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10945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A cover of a book&#10;&#10;Description automatically generated with low confidence"/>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graphicFrame>
        <p:nvGraphicFramePr>
          <p:cNvPr id="11" name="object 5">
            <a:extLst>
              <a:ext uri="{FF2B5EF4-FFF2-40B4-BE49-F238E27FC236}">
                <a16:creationId xmlns:a16="http://schemas.microsoft.com/office/drawing/2014/main" id="{E3659B82-E1B7-7CB7-D1C1-204CCDDF03ED}"/>
              </a:ext>
            </a:extLst>
          </p:cNvPr>
          <p:cNvGraphicFramePr/>
          <p:nvPr>
            <p:extLst>
              <p:ext uri="{D42A27DB-BD31-4B8C-83A1-F6EECF244321}">
                <p14:modId xmlns:p14="http://schemas.microsoft.com/office/powerpoint/2010/main" val="3611719015"/>
              </p:ext>
            </p:extLst>
          </p:nvPr>
        </p:nvGraphicFramePr>
        <p:xfrm>
          <a:off x="394512" y="972769"/>
          <a:ext cx="5807075" cy="3506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4" name="Rectangle 13">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5" name="Freeform: Shape 24">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7"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3694276" y="68580"/>
            <a:ext cx="5947116" cy="4790660"/>
          </a:xfrm>
          <a:prstGeom prst="rect">
            <a:avLst/>
          </a:prstGeom>
        </p:spPr>
        <p:txBody>
          <a:bodyPr vert="horz" lIns="91440" tIns="45720" rIns="91440" bIns="45720" rtlCol="0" anchor="ctr">
            <a:normAutofit fontScale="90000"/>
          </a:bodyPr>
          <a:lstStyle/>
          <a:p>
            <a:pPr marL="12700" marR="20955" defTabSz="457200">
              <a:lnSpc>
                <a:spcPct val="90000"/>
              </a:lnSpc>
            </a:pPr>
            <a:br>
              <a:rPr lang="en-US" sz="1300" spc="-105" dirty="0"/>
            </a:br>
            <a:br>
              <a:rPr lang="en-US" sz="1300" spc="-105" dirty="0"/>
            </a:br>
            <a:r>
              <a:rPr lang="en-US" sz="1300" spc="-105" dirty="0"/>
              <a:t>1. </a:t>
            </a:r>
            <a:r>
              <a:rPr lang="en-US" sz="1600" spc="-105" dirty="0">
                <a:latin typeface="Times New Roman" panose="02020603050405020304" pitchFamily="18" charset="0"/>
                <a:cs typeface="Times New Roman" panose="02020603050405020304" pitchFamily="18" charset="0"/>
              </a:rPr>
              <a:t>App</a:t>
            </a:r>
            <a:r>
              <a:rPr lang="en-US" sz="1600" spc="-165"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1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3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4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11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name</a:t>
            </a:r>
            <a:r>
              <a:rPr lang="en-US" sz="1600" spc="-114"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4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25"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2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for</a:t>
            </a:r>
            <a:r>
              <a:rPr lang="en-US" sz="1600" spc="-145" dirty="0">
                <a:latin typeface="Times New Roman" panose="02020603050405020304" pitchFamily="18" charset="0"/>
                <a:cs typeface="Times New Roman" panose="02020603050405020304" pitchFamily="18" charset="0"/>
              </a:rPr>
              <a:t> </a:t>
            </a:r>
            <a:r>
              <a:rPr lang="en-US" sz="1600" spc="25" dirty="0">
                <a:latin typeface="Times New Roman" panose="02020603050405020304" pitchFamily="18" charset="0"/>
                <a:cs typeface="Times New Roman" panose="02020603050405020304" pitchFamily="18" charset="0"/>
              </a:rPr>
              <a:t>each</a:t>
            </a:r>
            <a:r>
              <a:rPr lang="en-US" sz="1600" spc="-114"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observation.</a:t>
            </a:r>
            <a:br>
              <a:rPr lang="en-US" sz="1600" spc="-20" dirty="0">
                <a:latin typeface="Times New Roman" panose="02020603050405020304" pitchFamily="18" charset="0"/>
                <a:cs typeface="Times New Roman" panose="02020603050405020304" pitchFamily="18" charset="0"/>
              </a:rPr>
            </a:br>
            <a:br>
              <a:rPr lang="en-US" sz="1600" spc="-20" dirty="0">
                <a:latin typeface="Times New Roman" panose="02020603050405020304" pitchFamily="18" charset="0"/>
                <a:cs typeface="Times New Roman" panose="02020603050405020304" pitchFamily="18" charset="0"/>
              </a:rPr>
            </a:br>
            <a:r>
              <a:rPr lang="en-US" sz="1300" spc="-20" dirty="0"/>
              <a:t>2.</a:t>
            </a:r>
            <a:r>
              <a:rPr lang="en-US" sz="1600" spc="5" dirty="0">
                <a:latin typeface="Times New Roman" panose="02020603050405020304" pitchFamily="18" charset="0"/>
                <a:cs typeface="Times New Roman" panose="02020603050405020304" pitchFamily="18" charset="0"/>
              </a:rPr>
              <a:t>Category</a:t>
            </a:r>
            <a:r>
              <a:rPr lang="en-US" sz="1600" spc="-155"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1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3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3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9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Category</a:t>
            </a:r>
            <a:r>
              <a:rPr lang="en-US" sz="1600" spc="-12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to</a:t>
            </a:r>
            <a:r>
              <a:rPr lang="en-US" sz="1600" spc="-14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which</a:t>
            </a:r>
            <a:r>
              <a:rPr lang="en-US" sz="1600" spc="-12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2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belongs.</a:t>
            </a:r>
            <a:br>
              <a:rPr lang="en-US" sz="1600" spc="-5"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300" dirty="0"/>
              <a:t>3</a:t>
            </a:r>
            <a:r>
              <a:rPr lang="en-US" sz="1600" dirty="0">
                <a:latin typeface="Times New Roman" panose="02020603050405020304" pitchFamily="18" charset="0"/>
                <a:cs typeface="Times New Roman" panose="02020603050405020304" pitchFamily="18" charset="0"/>
              </a:rPr>
              <a:t>.</a:t>
            </a:r>
            <a:r>
              <a:rPr lang="en-US" sz="1600" spc="35" dirty="0">
                <a:latin typeface="Times New Roman" panose="02020603050405020304" pitchFamily="18" charset="0"/>
                <a:cs typeface="Times New Roman" panose="02020603050405020304" pitchFamily="18" charset="0"/>
              </a:rPr>
              <a:t>Rating </a:t>
            </a:r>
            <a:r>
              <a:rPr lang="en-US" sz="1600" spc="-39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 </a:t>
            </a:r>
            <a:r>
              <a:rPr lang="en-US" sz="1600" spc="55" dirty="0">
                <a:latin typeface="Times New Roman" panose="02020603050405020304" pitchFamily="18" charset="0"/>
                <a:cs typeface="Times New Roman" panose="02020603050405020304" pitchFamily="18" charset="0"/>
              </a:rPr>
              <a:t>column </a:t>
            </a:r>
            <a:r>
              <a:rPr lang="en-US" sz="1600" spc="15" dirty="0">
                <a:latin typeface="Times New Roman" panose="02020603050405020304" pitchFamily="18" charset="0"/>
                <a:cs typeface="Times New Roman" panose="02020603050405020304" pitchFamily="18" charset="0"/>
              </a:rPr>
              <a:t>contains </a:t>
            </a:r>
            <a:r>
              <a:rPr lang="en-US" sz="1600" spc="30" dirty="0">
                <a:latin typeface="Times New Roman" panose="02020603050405020304" pitchFamily="18" charset="0"/>
                <a:cs typeface="Times New Roman" panose="02020603050405020304" pitchFamily="18" charset="0"/>
              </a:rPr>
              <a:t>the </a:t>
            </a:r>
            <a:r>
              <a:rPr lang="en-US" sz="1600" spc="-10" dirty="0">
                <a:latin typeface="Times New Roman" panose="02020603050405020304" pitchFamily="18" charset="0"/>
                <a:cs typeface="Times New Roman" panose="02020603050405020304" pitchFamily="18" charset="0"/>
              </a:rPr>
              <a:t>average </a:t>
            </a:r>
            <a:r>
              <a:rPr lang="en-US" sz="1600" spc="15" dirty="0">
                <a:latin typeface="Times New Roman" panose="02020603050405020304" pitchFamily="18" charset="0"/>
                <a:cs typeface="Times New Roman" panose="02020603050405020304" pitchFamily="18" charset="0"/>
              </a:rPr>
              <a:t>rating </a:t>
            </a:r>
            <a:r>
              <a:rPr lang="en-US" sz="1600" spc="-15" dirty="0">
                <a:latin typeface="Times New Roman" panose="02020603050405020304" pitchFamily="18" charset="0"/>
                <a:cs typeface="Times New Roman" panose="02020603050405020304" pitchFamily="18" charset="0"/>
              </a:rPr>
              <a:t>for </a:t>
            </a:r>
            <a:r>
              <a:rPr lang="en-US" sz="1600" spc="30" dirty="0">
                <a:latin typeface="Times New Roman" panose="02020603050405020304" pitchFamily="18" charset="0"/>
                <a:cs typeface="Times New Roman" panose="02020603050405020304" pitchFamily="18" charset="0"/>
              </a:rPr>
              <a:t>the </a:t>
            </a:r>
            <a:r>
              <a:rPr lang="en-US" sz="1600" spc="-30" dirty="0">
                <a:latin typeface="Times New Roman" panose="02020603050405020304" pitchFamily="18" charset="0"/>
                <a:cs typeface="Times New Roman" panose="02020603050405020304" pitchFamily="18" charset="0"/>
              </a:rPr>
              <a:t>app. </a:t>
            </a:r>
            <a:br>
              <a:rPr lang="en-US" sz="1600" spc="-30" dirty="0">
                <a:latin typeface="Times New Roman" panose="02020603050405020304" pitchFamily="18" charset="0"/>
                <a:cs typeface="Times New Roman" panose="02020603050405020304" pitchFamily="18" charset="0"/>
              </a:rPr>
            </a:br>
            <a:br>
              <a:rPr lang="en-US" sz="1300" spc="-30" dirty="0"/>
            </a:br>
            <a:r>
              <a:rPr lang="en-US" sz="1600" spc="-30" dirty="0">
                <a:latin typeface="Times New Roman" panose="02020603050405020304" pitchFamily="18" charset="0"/>
                <a:cs typeface="Times New Roman" panose="02020603050405020304" pitchFamily="18" charset="0"/>
              </a:rPr>
              <a:t>4.</a:t>
            </a:r>
            <a:r>
              <a:rPr lang="en-US" sz="1600" spc="-25" dirty="0">
                <a:latin typeface="Times New Roman" panose="02020603050405020304" pitchFamily="18" charset="0"/>
                <a:cs typeface="Times New Roman" panose="02020603050405020304" pitchFamily="18" charset="0"/>
              </a:rPr>
              <a:t>Reviews</a:t>
            </a:r>
            <a:r>
              <a:rPr lang="en-US" sz="1600" spc="-150"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0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25"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3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9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5" dirty="0">
                <a:latin typeface="Times New Roman" panose="02020603050405020304" pitchFamily="18" charset="0"/>
                <a:cs typeface="Times New Roman" panose="02020603050405020304" pitchFamily="18" charset="0"/>
              </a:rPr>
              <a:t> </a:t>
            </a:r>
            <a:r>
              <a:rPr lang="en-US" sz="1600" spc="50" dirty="0">
                <a:latin typeface="Times New Roman" panose="02020603050405020304" pitchFamily="18" charset="0"/>
                <a:cs typeface="Times New Roman" panose="02020603050405020304" pitchFamily="18" charset="0"/>
              </a:rPr>
              <a:t>number</a:t>
            </a:r>
            <a:r>
              <a:rPr lang="en-US" sz="1600" spc="-1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3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reviews</a:t>
            </a:r>
            <a:r>
              <a:rPr lang="en-US" sz="1600" spc="-13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that</a:t>
            </a:r>
            <a:r>
              <a:rPr lang="en-US" sz="1600" spc="-10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5"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has  </a:t>
            </a:r>
            <a:r>
              <a:rPr lang="en-US" sz="1600" dirty="0">
                <a:latin typeface="Times New Roman" panose="02020603050405020304" pitchFamily="18" charset="0"/>
                <a:cs typeface="Times New Roman" panose="02020603050405020304" pitchFamily="18" charset="0"/>
              </a:rPr>
              <a:t>received</a:t>
            </a:r>
            <a:r>
              <a:rPr lang="en-US" sz="1600" spc="-145"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on</a:t>
            </a:r>
            <a:r>
              <a:rPr lang="en-US" sz="1600" spc="-13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play</a:t>
            </a:r>
            <a:r>
              <a:rPr lang="en-US" sz="1600" spc="-135" dirty="0">
                <a:latin typeface="Times New Roman" panose="02020603050405020304" pitchFamily="18" charset="0"/>
                <a:cs typeface="Times New Roman" panose="02020603050405020304" pitchFamily="18" charset="0"/>
              </a:rPr>
              <a:t> </a:t>
            </a:r>
            <a:r>
              <a:rPr lang="en-US" sz="1600" spc="-50" dirty="0">
                <a:latin typeface="Times New Roman" panose="02020603050405020304" pitchFamily="18" charset="0"/>
                <a:cs typeface="Times New Roman" panose="02020603050405020304" pitchFamily="18" charset="0"/>
              </a:rPr>
              <a:t>store.</a:t>
            </a:r>
            <a:br>
              <a:rPr lang="en-US" sz="1600" spc="-5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5.</a:t>
            </a:r>
            <a:r>
              <a:rPr lang="en-US" sz="1600" spc="-40" dirty="0">
                <a:latin typeface="Times New Roman" panose="02020603050405020304" pitchFamily="18" charset="0"/>
                <a:cs typeface="Times New Roman" panose="02020603050405020304" pitchFamily="18" charset="0"/>
              </a:rPr>
              <a:t>Size</a:t>
            </a:r>
            <a:r>
              <a:rPr lang="en-US" sz="1600" spc="-135"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0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3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2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2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amount</a:t>
            </a:r>
            <a:r>
              <a:rPr lang="en-US" sz="1600" spc="-10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5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memory</a:t>
            </a:r>
            <a:r>
              <a:rPr lang="en-US" sz="1600" spc="-10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0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occupies</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on</a:t>
            </a:r>
            <a:r>
              <a:rPr lang="en-US" sz="1600" spc="-13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 </a:t>
            </a:r>
            <a:r>
              <a:rPr lang="en-US" sz="1600" spc="10" dirty="0">
                <a:latin typeface="Times New Roman" panose="02020603050405020304" pitchFamily="18" charset="0"/>
                <a:cs typeface="Times New Roman" panose="02020603050405020304" pitchFamily="18" charset="0"/>
              </a:rPr>
              <a:t>device</a:t>
            </a:r>
            <a:r>
              <a:rPr lang="en-US" sz="1300" spc="10" dirty="0"/>
              <a:t>.</a:t>
            </a:r>
            <a:br>
              <a:rPr lang="en-US" sz="1300" spc="10" dirty="0"/>
            </a:br>
            <a:br>
              <a:rPr lang="en-US" sz="1300" dirty="0"/>
            </a:br>
            <a:r>
              <a:rPr lang="en-US" sz="1600" dirty="0">
                <a:latin typeface="Times New Roman" panose="02020603050405020304" pitchFamily="18" charset="0"/>
                <a:cs typeface="Times New Roman" panose="02020603050405020304" pitchFamily="18" charset="0"/>
              </a:rPr>
              <a:t>6.</a:t>
            </a:r>
            <a:r>
              <a:rPr lang="en-US" sz="1600" spc="-35" dirty="0">
                <a:latin typeface="Times New Roman" panose="02020603050405020304" pitchFamily="18" charset="0"/>
                <a:cs typeface="Times New Roman" panose="02020603050405020304" pitchFamily="18" charset="0"/>
              </a:rPr>
              <a:t>Installs</a:t>
            </a:r>
            <a:r>
              <a:rPr lang="en-US" sz="1600" spc="-175"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0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35"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3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9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5" dirty="0">
                <a:latin typeface="Times New Roman" panose="02020603050405020304" pitchFamily="18" charset="0"/>
                <a:cs typeface="Times New Roman" panose="02020603050405020304" pitchFamily="18" charset="0"/>
              </a:rPr>
              <a:t> </a:t>
            </a:r>
            <a:r>
              <a:rPr lang="en-US" sz="1600" spc="50" dirty="0">
                <a:latin typeface="Times New Roman" panose="02020603050405020304" pitchFamily="18" charset="0"/>
                <a:cs typeface="Times New Roman" panose="02020603050405020304" pitchFamily="18" charset="0"/>
              </a:rPr>
              <a:t>number</a:t>
            </a:r>
            <a:r>
              <a:rPr lang="en-US" sz="1600" spc="-11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3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times</a:t>
            </a:r>
            <a:r>
              <a:rPr lang="en-US" sz="1600" spc="-13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that</a:t>
            </a:r>
            <a:r>
              <a:rPr lang="en-US" sz="1600" spc="-11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5"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14"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has</a:t>
            </a:r>
            <a:r>
              <a:rPr lang="en-US" sz="1600" spc="-105" dirty="0">
                <a:latin typeface="Times New Roman" panose="02020603050405020304" pitchFamily="18" charset="0"/>
                <a:cs typeface="Times New Roman" panose="02020603050405020304" pitchFamily="18" charset="0"/>
              </a:rPr>
              <a:t> </a:t>
            </a:r>
            <a:r>
              <a:rPr lang="en-US" sz="1600" spc="40" dirty="0">
                <a:latin typeface="Times New Roman" panose="02020603050405020304" pitchFamily="18" charset="0"/>
                <a:cs typeface="Times New Roman" panose="02020603050405020304" pitchFamily="18" charset="0"/>
              </a:rPr>
              <a:t>been</a:t>
            </a:r>
            <a:br>
              <a:rPr lang="en-US" sz="1600" dirty="0">
                <a:latin typeface="Times New Roman" panose="02020603050405020304" pitchFamily="18" charset="0"/>
                <a:cs typeface="Times New Roman" panose="02020603050405020304" pitchFamily="18" charset="0"/>
              </a:rPr>
            </a:br>
            <a:r>
              <a:rPr lang="en-US" sz="1600" spc="40" dirty="0">
                <a:latin typeface="Times New Roman" panose="02020603050405020304" pitchFamily="18" charset="0"/>
                <a:cs typeface="Times New Roman" panose="02020603050405020304" pitchFamily="18" charset="0"/>
              </a:rPr>
              <a:t>downloaded</a:t>
            </a:r>
            <a:r>
              <a:rPr lang="en-US" sz="1600" spc="-90" dirty="0">
                <a:latin typeface="Times New Roman" panose="02020603050405020304" pitchFamily="18" charset="0"/>
                <a:cs typeface="Times New Roman" panose="02020603050405020304" pitchFamily="18" charset="0"/>
              </a:rPr>
              <a:t> </a:t>
            </a:r>
            <a:r>
              <a:rPr lang="en-US" sz="1600" spc="40" dirty="0">
                <a:latin typeface="Times New Roman" panose="02020603050405020304" pitchFamily="18" charset="0"/>
                <a:cs typeface="Times New Roman" panose="02020603050405020304" pitchFamily="18" charset="0"/>
              </a:rPr>
              <a:t>and</a:t>
            </a:r>
            <a:r>
              <a:rPr lang="en-US" sz="1600" spc="-114"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installed</a:t>
            </a:r>
            <a:r>
              <a:rPr lang="en-US" sz="1600" spc="-12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from</a:t>
            </a:r>
            <a:r>
              <a:rPr lang="en-US" sz="1600" spc="-14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play</a:t>
            </a:r>
            <a:r>
              <a:rPr lang="en-US" sz="1600" spc="-135" dirty="0">
                <a:latin typeface="Times New Roman" panose="02020603050405020304" pitchFamily="18" charset="0"/>
                <a:cs typeface="Times New Roman" panose="02020603050405020304" pitchFamily="18" charset="0"/>
              </a:rPr>
              <a:t> </a:t>
            </a:r>
            <a:r>
              <a:rPr lang="en-US" sz="1600" spc="-50" dirty="0">
                <a:latin typeface="Times New Roman" panose="02020603050405020304" pitchFamily="18" charset="0"/>
                <a:cs typeface="Times New Roman" panose="02020603050405020304" pitchFamily="18" charset="0"/>
              </a:rPr>
              <a:t>store.</a:t>
            </a:r>
            <a:br>
              <a:rPr lang="en-US" sz="1600" spc="-50" dirty="0">
                <a:latin typeface="Times New Roman" panose="02020603050405020304" pitchFamily="18" charset="0"/>
                <a:cs typeface="Times New Roman" panose="02020603050405020304" pitchFamily="18" charset="0"/>
              </a:rPr>
            </a:br>
            <a:br>
              <a:rPr lang="en-US" sz="1300" spc="-50" dirty="0"/>
            </a:br>
            <a:r>
              <a:rPr lang="en-US" sz="1600" spc="-50" dirty="0">
                <a:latin typeface="Times New Roman" panose="02020603050405020304" pitchFamily="18" charset="0"/>
                <a:cs typeface="Times New Roman" panose="02020603050405020304" pitchFamily="18" charset="0"/>
              </a:rPr>
              <a:t>7.</a:t>
            </a:r>
            <a:r>
              <a:rPr lang="en-US" sz="1600" spc="-20" dirty="0">
                <a:latin typeface="Times New Roman" panose="02020603050405020304" pitchFamily="18" charset="0"/>
                <a:cs typeface="Times New Roman" panose="02020603050405020304" pitchFamily="18" charset="0"/>
              </a:rPr>
              <a:t>Type</a:t>
            </a:r>
            <a:r>
              <a:rPr lang="en-US" sz="1600" spc="-135" dirty="0">
                <a:latin typeface="Times New Roman" panose="02020603050405020304" pitchFamily="18" charset="0"/>
                <a:cs typeface="Times New Roman" panose="02020603050405020304" pitchFamily="18" charset="0"/>
              </a:rPr>
              <a:t> </a:t>
            </a:r>
            <a:r>
              <a:rPr lang="en-US" sz="1600" spc="-390" dirty="0">
                <a:latin typeface="Times New Roman" panose="02020603050405020304" pitchFamily="18" charset="0"/>
                <a:cs typeface="Times New Roman" panose="02020603050405020304" pitchFamily="18" charset="0"/>
              </a:rPr>
              <a:t>:</a:t>
            </a:r>
            <a:r>
              <a:rPr lang="en-US" sz="1600" spc="-31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  This</a:t>
            </a:r>
            <a:r>
              <a:rPr lang="en-US" sz="1600" spc="-135"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14"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information</a:t>
            </a:r>
            <a:r>
              <a:rPr lang="en-US" sz="1600" spc="-10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whether</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5"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1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is</a:t>
            </a:r>
            <a:r>
              <a:rPr lang="en-US" sz="1600" spc="-14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free</a:t>
            </a:r>
            <a:r>
              <a:rPr lang="en-US" sz="1600" spc="-1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or</a:t>
            </a:r>
            <a:br>
              <a:rPr lang="en-US" sz="1600" spc="-10" dirty="0">
                <a:latin typeface="Times New Roman" panose="02020603050405020304" pitchFamily="18" charset="0"/>
                <a:cs typeface="Times New Roman" panose="02020603050405020304" pitchFamily="18" charset="0"/>
              </a:rPr>
            </a:br>
            <a:r>
              <a:rPr lang="en-US" sz="1600" spc="-140" dirty="0">
                <a:latin typeface="Times New Roman" panose="02020603050405020304" pitchFamily="18" charset="0"/>
                <a:cs typeface="Times New Roman" panose="02020603050405020304" pitchFamily="18" charset="0"/>
              </a:rPr>
              <a:t> </a:t>
            </a:r>
            <a:r>
              <a:rPr lang="en-US" sz="1600" spc="-25" dirty="0">
                <a:latin typeface="Times New Roman" panose="02020603050405020304" pitchFamily="18" charset="0"/>
                <a:cs typeface="Times New Roman" panose="02020603050405020304" pitchFamily="18" charset="0"/>
              </a:rPr>
              <a:t>paid.</a:t>
            </a:r>
            <a:br>
              <a:rPr lang="en-US" sz="1600" spc="-25"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8.</a:t>
            </a:r>
            <a:r>
              <a:rPr lang="en-US" sz="1600" spc="-30" dirty="0">
                <a:latin typeface="Times New Roman" panose="02020603050405020304" pitchFamily="18" charset="0"/>
                <a:cs typeface="Times New Roman" panose="02020603050405020304" pitchFamily="18" charset="0"/>
              </a:rPr>
              <a:t>Price:</a:t>
            </a:r>
            <a:r>
              <a:rPr lang="en-US" sz="1600" spc="-130" dirty="0">
                <a:latin typeface="Times New Roman" panose="02020603050405020304" pitchFamily="18" charset="0"/>
                <a:cs typeface="Times New Roman" panose="02020603050405020304" pitchFamily="18" charset="0"/>
              </a:rPr>
              <a:t> </a:t>
            </a:r>
            <a:r>
              <a:rPr lang="en-US" sz="1600" spc="-110" dirty="0">
                <a:latin typeface="Times New Roman" panose="02020603050405020304" pitchFamily="18" charset="0"/>
                <a:cs typeface="Times New Roman" panose="02020603050405020304" pitchFamily="18" charset="0"/>
              </a:rPr>
              <a:t>If</a:t>
            </a:r>
            <a:r>
              <a:rPr lang="en-US" sz="1600" spc="-13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05" dirty="0">
                <a:latin typeface="Times New Roman" panose="02020603050405020304" pitchFamily="18" charset="0"/>
                <a:cs typeface="Times New Roman" panose="02020603050405020304" pitchFamily="18" charset="0"/>
              </a:rPr>
              <a:t> </a:t>
            </a:r>
            <a:r>
              <a:rPr lang="en-US" sz="1600" spc="-35" dirty="0">
                <a:latin typeface="Times New Roman" panose="02020603050405020304" pitchFamily="18" charset="0"/>
                <a:cs typeface="Times New Roman" panose="02020603050405020304" pitchFamily="18" charset="0"/>
              </a:rPr>
              <a:t>is</a:t>
            </a:r>
            <a:r>
              <a:rPr lang="en-US" sz="1600" spc="-12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a</a:t>
            </a:r>
            <a:r>
              <a:rPr lang="en-US" sz="1600" spc="-13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paid</a:t>
            </a:r>
            <a:r>
              <a:rPr lang="en-US" sz="1600" spc="-114"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app,</a:t>
            </a:r>
            <a:r>
              <a:rPr lang="en-US" sz="1600" spc="-10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this</a:t>
            </a:r>
            <a:r>
              <a:rPr lang="en-US" sz="1600" spc="-114"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2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data</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about</a:t>
            </a:r>
            <a:r>
              <a:rPr lang="en-US" sz="1600" spc="-12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its</a:t>
            </a:r>
            <a:r>
              <a:rPr lang="en-US" sz="1600" spc="-120" dirty="0">
                <a:latin typeface="Times New Roman" panose="02020603050405020304" pitchFamily="18" charset="0"/>
                <a:cs typeface="Times New Roman" panose="02020603050405020304" pitchFamily="18" charset="0"/>
              </a:rPr>
              <a:t> </a:t>
            </a:r>
            <a:r>
              <a:rPr lang="en-US" sz="1600" spc="-25" dirty="0">
                <a:latin typeface="Times New Roman" panose="02020603050405020304" pitchFamily="18" charset="0"/>
                <a:cs typeface="Times New Roman" panose="02020603050405020304" pitchFamily="18" charset="0"/>
              </a:rPr>
              <a:t>price.</a:t>
            </a:r>
            <a:br>
              <a:rPr lang="en-US" sz="1600" spc="-25" dirty="0">
                <a:latin typeface="Times New Roman" panose="02020603050405020304" pitchFamily="18" charset="0"/>
                <a:cs typeface="Times New Roman" panose="02020603050405020304" pitchFamily="18" charset="0"/>
              </a:rPr>
            </a:br>
            <a:br>
              <a:rPr lang="en-US" sz="1300" dirty="0"/>
            </a:br>
            <a:r>
              <a:rPr lang="en-US" sz="1600" dirty="0">
                <a:latin typeface="Times New Roman" panose="02020603050405020304" pitchFamily="18" charset="0"/>
                <a:cs typeface="Times New Roman" panose="02020603050405020304" pitchFamily="18" charset="0"/>
              </a:rPr>
              <a:t>9.</a:t>
            </a:r>
            <a:r>
              <a:rPr lang="en-US" sz="1600" spc="40" dirty="0">
                <a:latin typeface="Times New Roman" panose="02020603050405020304" pitchFamily="18" charset="0"/>
                <a:cs typeface="Times New Roman" panose="02020603050405020304" pitchFamily="18" charset="0"/>
              </a:rPr>
              <a:t>Content</a:t>
            </a:r>
            <a:r>
              <a:rPr lang="en-US" sz="1600" spc="-170" dirty="0">
                <a:latin typeface="Times New Roman" panose="02020603050405020304" pitchFamily="18" charset="0"/>
                <a:cs typeface="Times New Roman" panose="02020603050405020304" pitchFamily="18" charset="0"/>
              </a:rPr>
              <a:t> </a:t>
            </a:r>
            <a:r>
              <a:rPr lang="en-US" sz="1600" spc="-25" dirty="0">
                <a:latin typeface="Times New Roman" panose="02020603050405020304" pitchFamily="18" charset="0"/>
                <a:cs typeface="Times New Roman" panose="02020603050405020304" pitchFamily="18" charset="0"/>
              </a:rPr>
              <a:t>Rating:</a:t>
            </a:r>
            <a:r>
              <a:rPr lang="en-US" sz="1600" spc="-17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This</a:t>
            </a:r>
            <a:r>
              <a:rPr lang="en-US" sz="1600" spc="-12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column</a:t>
            </a:r>
            <a:r>
              <a:rPr lang="en-US" sz="1600" spc="-12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contains</a:t>
            </a:r>
            <a:r>
              <a:rPr lang="en-US" sz="1600" spc="-10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maturity</a:t>
            </a:r>
            <a:r>
              <a:rPr lang="en-US" sz="1600" spc="-12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rating</a:t>
            </a:r>
            <a:r>
              <a:rPr lang="en-US" sz="1600" spc="-1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4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spc="45" dirty="0">
                <a:latin typeface="Times New Roman" panose="02020603050405020304" pitchFamily="18" charset="0"/>
                <a:cs typeface="Times New Roman" panose="02020603050405020304" pitchFamily="18" charset="0"/>
              </a:rPr>
              <a:t>app</a:t>
            </a:r>
            <a:r>
              <a:rPr lang="en-US" sz="1600" spc="-105" dirty="0">
                <a:latin typeface="Times New Roman" panose="02020603050405020304" pitchFamily="18" charset="0"/>
                <a:cs typeface="Times New Roman" panose="02020603050405020304" pitchFamily="18" charset="0"/>
              </a:rPr>
              <a:t> </a:t>
            </a:r>
            <a:r>
              <a:rPr lang="en-US" sz="1600" spc="-125" dirty="0">
                <a:latin typeface="Times New Roman" panose="02020603050405020304" pitchFamily="18" charset="0"/>
                <a:cs typeface="Times New Roman" panose="02020603050405020304" pitchFamily="18" charset="0"/>
              </a:rPr>
              <a:t>i.e.</a:t>
            </a:r>
            <a:r>
              <a:rPr lang="en-US" sz="1600" spc="-130"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br>
              <a:rPr lang="en-US" sz="1600" dirty="0">
                <a:latin typeface="Times New Roman" panose="02020603050405020304" pitchFamily="18" charset="0"/>
                <a:cs typeface="Times New Roman" panose="02020603050405020304" pitchFamily="18" charset="0"/>
              </a:rPr>
            </a:br>
            <a:r>
              <a:rPr lang="en-US" sz="1600" spc="25" dirty="0">
                <a:latin typeface="Times New Roman" panose="02020603050405020304" pitchFamily="18" charset="0"/>
                <a:cs typeface="Times New Roman" panose="02020603050405020304" pitchFamily="18" charset="0"/>
              </a:rPr>
              <a:t>age</a:t>
            </a:r>
            <a:r>
              <a:rPr lang="en-US" sz="1600" spc="-130" dirty="0">
                <a:latin typeface="Times New Roman" panose="02020603050405020304" pitchFamily="18" charset="0"/>
                <a:cs typeface="Times New Roman" panose="02020603050405020304" pitchFamily="18" charset="0"/>
              </a:rPr>
              <a:t> </a:t>
            </a:r>
            <a:r>
              <a:rPr lang="en-US" sz="1600" spc="40" dirty="0">
                <a:latin typeface="Times New Roman" panose="02020603050405020304" pitchFamily="18" charset="0"/>
                <a:cs typeface="Times New Roman" panose="02020603050405020304" pitchFamily="18" charset="0"/>
              </a:rPr>
              <a:t>group</a:t>
            </a:r>
            <a:r>
              <a:rPr lang="en-US" sz="1600" spc="-1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13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the</a:t>
            </a:r>
            <a:r>
              <a:rPr lang="en-US" sz="1600" spc="-145" dirty="0">
                <a:latin typeface="Times New Roman" panose="02020603050405020304" pitchFamily="18" charset="0"/>
                <a:cs typeface="Times New Roman" panose="02020603050405020304" pitchFamily="18" charset="0"/>
              </a:rPr>
              <a:t> </a:t>
            </a:r>
            <a:r>
              <a:rPr lang="en-US" sz="1600" spc="30" dirty="0">
                <a:latin typeface="Times New Roman" panose="02020603050405020304" pitchFamily="18" charset="0"/>
                <a:cs typeface="Times New Roman" panose="02020603050405020304" pitchFamily="18" charset="0"/>
              </a:rPr>
              <a:t>audience</a:t>
            </a:r>
            <a:r>
              <a:rPr lang="en-US" sz="1600" spc="-12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for</a:t>
            </a:r>
            <a:r>
              <a:rPr lang="en-US" sz="1600" spc="-140" dirty="0">
                <a:latin typeface="Times New Roman" panose="02020603050405020304" pitchFamily="18" charset="0"/>
                <a:cs typeface="Times New Roman" panose="02020603050405020304" pitchFamily="18" charset="0"/>
              </a:rPr>
              <a:t> </a:t>
            </a:r>
            <a:r>
              <a:rPr lang="en-US" sz="1600" spc="55" dirty="0">
                <a:latin typeface="Times New Roman" panose="02020603050405020304" pitchFamily="18" charset="0"/>
                <a:cs typeface="Times New Roman" panose="02020603050405020304" pitchFamily="18" charset="0"/>
              </a:rPr>
              <a:t>which</a:t>
            </a:r>
            <a:r>
              <a:rPr lang="en-US" sz="1600" spc="-1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it</a:t>
            </a:r>
            <a:r>
              <a:rPr lang="en-US" sz="1600" spc="-145" dirty="0">
                <a:latin typeface="Times New Roman" panose="02020603050405020304" pitchFamily="18" charset="0"/>
                <a:cs typeface="Times New Roman" panose="02020603050405020304" pitchFamily="18" charset="0"/>
              </a:rPr>
              <a:t> </a:t>
            </a:r>
            <a:r>
              <a:rPr lang="en-US" sz="1600" spc="-35" dirty="0">
                <a:latin typeface="Times New Roman" panose="02020603050405020304" pitchFamily="18" charset="0"/>
                <a:cs typeface="Times New Roman" panose="02020603050405020304" pitchFamily="18" charset="0"/>
              </a:rPr>
              <a:t>is</a:t>
            </a:r>
            <a:r>
              <a:rPr lang="en-US" sz="1600" spc="-14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suitable.</a:t>
            </a:r>
            <a:br>
              <a:rPr lang="en-US" sz="1600" spc="-20" dirty="0">
                <a:latin typeface="Times New Roman" panose="02020603050405020304" pitchFamily="18" charset="0"/>
                <a:cs typeface="Times New Roman" panose="02020603050405020304" pitchFamily="18" charset="0"/>
              </a:rPr>
            </a:br>
            <a:br>
              <a:rPr lang="en-US" sz="1300" spc="-20" dirty="0"/>
            </a:br>
            <a:r>
              <a:rPr lang="en-US" sz="1600" dirty="0">
                <a:latin typeface="Times New Roman" panose="02020603050405020304" pitchFamily="18" charset="0"/>
                <a:cs typeface="Times New Roman" panose="02020603050405020304" pitchFamily="18" charset="0"/>
              </a:rPr>
              <a:t>10.Genres: This column contains the data about to which genre the app  belongs. Genres can be considered as a further division of the group of Category.  </a:t>
            </a:r>
            <a:br>
              <a:rPr lang="en-US" sz="1300" dirty="0"/>
            </a:br>
            <a:br>
              <a:rPr lang="en-US" sz="1300" dirty="0"/>
            </a:br>
            <a:endParaRPr lang="en-US" sz="1300" dirty="0"/>
          </a:p>
        </p:txBody>
      </p:sp>
      <p:sp>
        <p:nvSpPr>
          <p:cNvPr id="4" name="object 4"/>
          <p:cNvSpPr txBox="1"/>
          <p:nvPr/>
        </p:nvSpPr>
        <p:spPr>
          <a:xfrm>
            <a:off x="728442" y="879582"/>
            <a:ext cx="2467693" cy="3384336"/>
          </a:xfrm>
          <a:prstGeom prst="rect">
            <a:avLst/>
          </a:prstGeom>
        </p:spPr>
        <p:txBody>
          <a:bodyPr vert="horz" lIns="91440" tIns="45720" rIns="91440" bIns="45720" rtlCol="0" anchor="ctr">
            <a:normAutofit/>
          </a:bodyPr>
          <a:lstStyle/>
          <a:p>
            <a:pPr defTabSz="457200">
              <a:spcBef>
                <a:spcPts val="1000"/>
              </a:spcBef>
              <a:buClr>
                <a:schemeClr val="accent1"/>
              </a:buClr>
              <a:buSzPct val="80000"/>
            </a:pPr>
            <a:r>
              <a:rPr lang="en-US" sz="1800" kern="1200" cap="all" spc="-85">
                <a:solidFill>
                  <a:schemeClr val="tx1"/>
                </a:solidFill>
                <a:latin typeface="+mn-lt"/>
                <a:ea typeface="+mn-ea"/>
                <a:cs typeface="+mn-cs"/>
              </a:rPr>
              <a:t>Attr</a:t>
            </a:r>
            <a:r>
              <a:rPr lang="en-US" sz="1800" kern="1200" cap="all" spc="-65">
                <a:solidFill>
                  <a:schemeClr val="tx1"/>
                </a:solidFill>
                <a:latin typeface="+mn-lt"/>
                <a:ea typeface="+mn-ea"/>
                <a:cs typeface="+mn-cs"/>
              </a:rPr>
              <a:t>i</a:t>
            </a:r>
            <a:r>
              <a:rPr lang="en-US" sz="1800" kern="1200" cap="all" spc="-55">
                <a:solidFill>
                  <a:schemeClr val="tx1"/>
                </a:solidFill>
                <a:latin typeface="+mn-lt"/>
                <a:ea typeface="+mn-ea"/>
                <a:cs typeface="+mn-cs"/>
              </a:rPr>
              <a:t>but</a:t>
            </a:r>
            <a:r>
              <a:rPr lang="en-US" sz="1800" kern="1200" cap="all" spc="-70">
                <a:solidFill>
                  <a:schemeClr val="tx1"/>
                </a:solidFill>
                <a:latin typeface="+mn-lt"/>
                <a:ea typeface="+mn-ea"/>
                <a:cs typeface="+mn-cs"/>
              </a:rPr>
              <a:t>e</a:t>
            </a:r>
            <a:r>
              <a:rPr lang="en-US" sz="1800" kern="1200" cap="all" spc="-150">
                <a:solidFill>
                  <a:schemeClr val="tx1"/>
                </a:solidFill>
                <a:latin typeface="+mn-lt"/>
                <a:ea typeface="+mn-ea"/>
                <a:cs typeface="+mn-cs"/>
              </a:rPr>
              <a:t>s</a:t>
            </a:r>
            <a:r>
              <a:rPr lang="en-US" sz="1800" kern="1200" cap="all" spc="-120">
                <a:solidFill>
                  <a:schemeClr val="tx1"/>
                </a:solidFill>
                <a:latin typeface="+mn-lt"/>
                <a:ea typeface="+mn-ea"/>
                <a:cs typeface="+mn-cs"/>
              </a:rPr>
              <a:t> </a:t>
            </a:r>
            <a:r>
              <a:rPr lang="en-US" sz="1800" kern="1200" cap="all" spc="-75">
                <a:solidFill>
                  <a:schemeClr val="tx1"/>
                </a:solidFill>
                <a:latin typeface="+mn-lt"/>
                <a:ea typeface="+mn-ea"/>
                <a:cs typeface="+mn-cs"/>
              </a:rPr>
              <a:t>in</a:t>
            </a:r>
            <a:r>
              <a:rPr lang="en-US" sz="1800" kern="1200" cap="all" spc="-145">
                <a:solidFill>
                  <a:schemeClr val="tx1"/>
                </a:solidFill>
                <a:latin typeface="+mn-lt"/>
                <a:ea typeface="+mn-ea"/>
                <a:cs typeface="+mn-cs"/>
              </a:rPr>
              <a:t> </a:t>
            </a:r>
            <a:r>
              <a:rPr lang="en-US" sz="1800" kern="1200" cap="all" spc="-75">
                <a:solidFill>
                  <a:schemeClr val="tx1"/>
                </a:solidFill>
                <a:latin typeface="+mn-lt"/>
                <a:ea typeface="+mn-ea"/>
                <a:cs typeface="+mn-cs"/>
              </a:rPr>
              <a:t>Google</a:t>
            </a:r>
            <a:r>
              <a:rPr lang="en-US" sz="1800" kern="1200" cap="all" spc="-145">
                <a:solidFill>
                  <a:schemeClr val="tx1"/>
                </a:solidFill>
                <a:latin typeface="+mn-lt"/>
                <a:ea typeface="+mn-ea"/>
                <a:cs typeface="+mn-cs"/>
              </a:rPr>
              <a:t> </a:t>
            </a:r>
            <a:r>
              <a:rPr lang="en-US" sz="1800" kern="1200" cap="all" spc="-70">
                <a:solidFill>
                  <a:schemeClr val="tx1"/>
                </a:solidFill>
                <a:latin typeface="+mn-lt"/>
                <a:ea typeface="+mn-ea"/>
                <a:cs typeface="+mn-cs"/>
              </a:rPr>
              <a:t>P</a:t>
            </a:r>
            <a:r>
              <a:rPr lang="en-US" sz="1800" kern="1200" cap="all" spc="-45">
                <a:solidFill>
                  <a:schemeClr val="tx1"/>
                </a:solidFill>
                <a:latin typeface="+mn-lt"/>
                <a:ea typeface="+mn-ea"/>
                <a:cs typeface="+mn-cs"/>
              </a:rPr>
              <a:t>l</a:t>
            </a:r>
            <a:r>
              <a:rPr lang="en-US" sz="1800" kern="1200" cap="all" spc="-125">
                <a:solidFill>
                  <a:schemeClr val="tx1"/>
                </a:solidFill>
                <a:latin typeface="+mn-lt"/>
                <a:ea typeface="+mn-ea"/>
                <a:cs typeface="+mn-cs"/>
              </a:rPr>
              <a:t>ay</a:t>
            </a:r>
            <a:r>
              <a:rPr lang="en-US" sz="1800" kern="1200" cap="all" spc="-145">
                <a:solidFill>
                  <a:schemeClr val="tx1"/>
                </a:solidFill>
                <a:latin typeface="+mn-lt"/>
                <a:ea typeface="+mn-ea"/>
                <a:cs typeface="+mn-cs"/>
              </a:rPr>
              <a:t> </a:t>
            </a:r>
            <a:r>
              <a:rPr lang="en-US" sz="1800" kern="1200" cap="all" spc="-105">
                <a:solidFill>
                  <a:schemeClr val="tx1"/>
                </a:solidFill>
                <a:latin typeface="+mn-lt"/>
                <a:ea typeface="+mn-ea"/>
                <a:cs typeface="+mn-cs"/>
              </a:rPr>
              <a:t>store</a:t>
            </a:r>
            <a:r>
              <a:rPr lang="en-US" sz="1800" kern="1200" cap="all" spc="-130">
                <a:solidFill>
                  <a:schemeClr val="tx1"/>
                </a:solidFill>
                <a:latin typeface="+mn-lt"/>
                <a:ea typeface="+mn-ea"/>
                <a:cs typeface="+mn-cs"/>
              </a:rPr>
              <a:t> </a:t>
            </a:r>
            <a:r>
              <a:rPr lang="en-US" sz="1800" kern="1200" cap="all" spc="-70">
                <a:solidFill>
                  <a:schemeClr val="tx1"/>
                </a:solidFill>
                <a:latin typeface="+mn-lt"/>
                <a:ea typeface="+mn-ea"/>
                <a:cs typeface="+mn-cs"/>
              </a:rPr>
              <a:t>Da</a:t>
            </a:r>
            <a:r>
              <a:rPr lang="en-US" sz="1800" kern="1200" cap="all" spc="-55">
                <a:solidFill>
                  <a:schemeClr val="tx1"/>
                </a:solidFill>
                <a:latin typeface="+mn-lt"/>
                <a:ea typeface="+mn-ea"/>
                <a:cs typeface="+mn-cs"/>
              </a:rPr>
              <a:t>t</a:t>
            </a:r>
            <a:r>
              <a:rPr lang="en-US" sz="1800" kern="1200" cap="all" spc="-125">
                <a:solidFill>
                  <a:schemeClr val="tx1"/>
                </a:solidFill>
                <a:latin typeface="+mn-lt"/>
                <a:ea typeface="+mn-ea"/>
                <a:cs typeface="+mn-cs"/>
              </a:rPr>
              <a:t>a</a:t>
            </a:r>
            <a:endParaRPr lang="en-US" sz="1800" kern="1200" cap="all">
              <a:solidFill>
                <a:schemeClr val="tx1"/>
              </a:solidFill>
              <a:latin typeface="+mn-lt"/>
              <a:ea typeface="+mn-ea"/>
              <a:cs typeface="+mn-cs"/>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3" cstate="print"/>
            <a:stretch>
              <a:fillRect/>
            </a:stretch>
          </a:blipFill>
        </p:spPr>
        <p:txBody>
          <a:bodyPr wrap="square" lIns="0" tIns="0" rIns="0" bIns="0" rtlCol="0"/>
          <a:lstStyle/>
          <a:p>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6250"/>
          <a:stretch/>
        </p:blipFill>
        <p:spPr bwMode="auto">
          <a:xfrm>
            <a:off x="20" y="10"/>
            <a:ext cx="9143980" cy="5143490"/>
          </a:xfrm>
          <a:prstGeom prst="rect">
            <a:avLst/>
          </a:prstGeom>
        </p:spPr>
        <p:style>
          <a:lnRef idx="0">
            <a:schemeClr val="accent5"/>
          </a:lnRef>
          <a:fillRef idx="3">
            <a:schemeClr val="accent5"/>
          </a:fillRef>
          <a:effectRef idx="3">
            <a:schemeClr val="accent5"/>
          </a:effectRef>
          <a:fontRef idx="minor">
            <a:schemeClr val="lt1"/>
          </a:fontRef>
        </p:style>
      </p:pic>
      <p:sp>
        <p:nvSpPr>
          <p:cNvPr id="1031" name="Rectangle 1030">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539864" y="990095"/>
            <a:ext cx="3609635" cy="314661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781165" y="1231395"/>
            <a:ext cx="3153223" cy="776046"/>
          </a:xfrm>
          <a:prstGeom prst="rect">
            <a:avLst/>
          </a:prstGeom>
        </p:spPr>
        <p:txBody>
          <a:bodyPr vert="horz" lIns="91440" tIns="45720" rIns="91440" bIns="45720" rtlCol="0" anchor="ctr">
            <a:normAutofit/>
          </a:bodyPr>
          <a:lstStyle/>
          <a:p>
            <a:pPr marL="12700" defTabSz="457200"/>
            <a:r>
              <a:rPr lang="en-US" sz="2100">
                <a:solidFill>
                  <a:schemeClr val="tx1"/>
                </a:solidFill>
              </a:rPr>
              <a:t>Attributes in User reviews</a:t>
            </a:r>
          </a:p>
        </p:txBody>
      </p:sp>
      <p:sp>
        <p:nvSpPr>
          <p:cNvPr id="4" name="object 4"/>
          <p:cNvSpPr txBox="1"/>
          <p:nvPr/>
        </p:nvSpPr>
        <p:spPr>
          <a:xfrm>
            <a:off x="4781164" y="2107359"/>
            <a:ext cx="3127035" cy="1788048"/>
          </a:xfrm>
          <a:prstGeom prst="rect">
            <a:avLst/>
          </a:prstGeom>
        </p:spPr>
        <p:txBody>
          <a:bodyPr vert="horz" lIns="91440" tIns="45720" rIns="91440" bIns="45720" rtlCol="0">
            <a:normAutofit/>
          </a:bodyPr>
          <a:lstStyle/>
          <a:p>
            <a:pPr defTabSz="457200">
              <a:lnSpc>
                <a:spcPct val="90000"/>
              </a:lnSpc>
              <a:spcBef>
                <a:spcPts val="1000"/>
              </a:spcBef>
              <a:buClr>
                <a:schemeClr val="accent1"/>
              </a:buClr>
              <a:buSzPct val="80000"/>
              <a:buFont typeface="Wingdings 3" charset="2"/>
              <a:buChar char=""/>
            </a:pPr>
            <a:endParaRPr lang="en-US" sz="900" kern="1200">
              <a:solidFill>
                <a:schemeClr val="tx1">
                  <a:lumMod val="75000"/>
                  <a:lumOff val="25000"/>
                </a:schemeClr>
              </a:solidFill>
              <a:latin typeface="+mn-lt"/>
              <a:ea typeface="+mn-ea"/>
              <a:cs typeface="+mn-cs"/>
            </a:endParaRPr>
          </a:p>
          <a:p>
            <a:pPr marL="432434" indent="-227329" defTabSz="457200">
              <a:lnSpc>
                <a:spcPct val="90000"/>
              </a:lnSpc>
              <a:spcBef>
                <a:spcPts val="1000"/>
              </a:spcBef>
              <a:buClr>
                <a:schemeClr val="accent1"/>
              </a:buClr>
              <a:buSzPct val="80000"/>
              <a:buFont typeface="Wingdings 3" charset="2"/>
              <a:buChar char=""/>
              <a:tabLst>
                <a:tab pos="433070" algn="l"/>
              </a:tabLst>
            </a:pPr>
            <a:r>
              <a:rPr lang="en-US" sz="900" kern="1200" spc="-20">
                <a:solidFill>
                  <a:schemeClr val="tx1">
                    <a:lumMod val="75000"/>
                    <a:lumOff val="25000"/>
                  </a:schemeClr>
                </a:solidFill>
                <a:latin typeface="+mn-lt"/>
                <a:ea typeface="+mn-ea"/>
                <a:cs typeface="+mn-cs"/>
              </a:rPr>
              <a:t>App-</a:t>
            </a:r>
            <a:r>
              <a:rPr lang="en-US" sz="900" kern="1200" spc="55">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Application</a:t>
            </a:r>
            <a:r>
              <a:rPr lang="en-US" sz="900" kern="1200" spc="-4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name</a:t>
            </a:r>
            <a:endParaRPr lang="en-US" sz="900" kern="1200">
              <a:solidFill>
                <a:schemeClr val="tx1">
                  <a:lumMod val="75000"/>
                  <a:lumOff val="25000"/>
                </a:schemeClr>
              </a:solidFill>
              <a:latin typeface="+mn-lt"/>
              <a:ea typeface="+mn-ea"/>
              <a:cs typeface="+mn-cs"/>
            </a:endParaRPr>
          </a:p>
          <a:p>
            <a:pPr marL="432434" indent="-227329" defTabSz="457200">
              <a:lnSpc>
                <a:spcPct val="90000"/>
              </a:lnSpc>
              <a:spcBef>
                <a:spcPts val="1000"/>
              </a:spcBef>
              <a:buClr>
                <a:schemeClr val="accent1"/>
              </a:buClr>
              <a:buSzPct val="80000"/>
              <a:buFont typeface="Wingdings 3" charset="2"/>
              <a:buChar char=""/>
              <a:tabLst>
                <a:tab pos="433070" algn="l"/>
              </a:tabLst>
            </a:pPr>
            <a:r>
              <a:rPr lang="en-US" sz="900" kern="1200" spc="-5">
                <a:solidFill>
                  <a:schemeClr val="tx1">
                    <a:lumMod val="75000"/>
                    <a:lumOff val="25000"/>
                  </a:schemeClr>
                </a:solidFill>
                <a:latin typeface="+mn-lt"/>
                <a:ea typeface="+mn-ea"/>
                <a:cs typeface="+mn-cs"/>
              </a:rPr>
              <a:t>Translated</a:t>
            </a:r>
            <a:r>
              <a:rPr lang="en-US" sz="900" kern="1200" spc="1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Review-</a:t>
            </a:r>
            <a:r>
              <a:rPr lang="en-US" sz="900" kern="1200" spc="15">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User</a:t>
            </a:r>
            <a:r>
              <a:rPr lang="en-US" sz="900" kern="1200" spc="5">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review</a:t>
            </a:r>
            <a:endParaRPr lang="en-US" sz="900" kern="1200">
              <a:solidFill>
                <a:schemeClr val="tx1">
                  <a:lumMod val="75000"/>
                  <a:lumOff val="25000"/>
                </a:schemeClr>
              </a:solidFill>
              <a:latin typeface="+mn-lt"/>
              <a:ea typeface="+mn-ea"/>
              <a:cs typeface="+mn-cs"/>
            </a:endParaRPr>
          </a:p>
          <a:p>
            <a:pPr marL="432434" indent="-227329" defTabSz="457200">
              <a:lnSpc>
                <a:spcPct val="90000"/>
              </a:lnSpc>
              <a:spcBef>
                <a:spcPts val="1000"/>
              </a:spcBef>
              <a:buClr>
                <a:schemeClr val="accent1"/>
              </a:buClr>
              <a:buSzPct val="80000"/>
              <a:buFont typeface="Wingdings 3" charset="2"/>
              <a:buChar char=""/>
              <a:tabLst>
                <a:tab pos="433070" algn="l"/>
              </a:tabLst>
            </a:pPr>
            <a:r>
              <a:rPr lang="en-US" sz="900" kern="1200" spc="-5">
                <a:solidFill>
                  <a:schemeClr val="tx1">
                    <a:lumMod val="75000"/>
                    <a:lumOff val="25000"/>
                  </a:schemeClr>
                </a:solidFill>
                <a:latin typeface="+mn-lt"/>
                <a:ea typeface="+mn-ea"/>
                <a:cs typeface="+mn-cs"/>
              </a:rPr>
              <a:t>Sentiment-</a:t>
            </a:r>
            <a:r>
              <a:rPr lang="en-US" sz="900" kern="1200" spc="4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Positive/Negative/Neutral</a:t>
            </a:r>
            <a:endParaRPr lang="en-US" sz="900" kern="1200">
              <a:solidFill>
                <a:schemeClr val="tx1">
                  <a:lumMod val="75000"/>
                  <a:lumOff val="25000"/>
                </a:schemeClr>
              </a:solidFill>
              <a:latin typeface="+mn-lt"/>
              <a:ea typeface="+mn-ea"/>
              <a:cs typeface="+mn-cs"/>
            </a:endParaRPr>
          </a:p>
          <a:p>
            <a:pPr marL="432434" indent="-227329" defTabSz="457200">
              <a:lnSpc>
                <a:spcPct val="90000"/>
              </a:lnSpc>
              <a:spcBef>
                <a:spcPts val="1000"/>
              </a:spcBef>
              <a:buClr>
                <a:schemeClr val="accent1"/>
              </a:buClr>
              <a:buSzPct val="80000"/>
              <a:buFont typeface="Wingdings 3" charset="2"/>
              <a:buChar char=""/>
              <a:tabLst>
                <a:tab pos="433070" algn="l"/>
              </a:tabLst>
            </a:pPr>
            <a:r>
              <a:rPr lang="en-US" sz="900" kern="1200" spc="-5">
                <a:solidFill>
                  <a:schemeClr val="tx1">
                    <a:lumMod val="75000"/>
                    <a:lumOff val="25000"/>
                  </a:schemeClr>
                </a:solidFill>
                <a:latin typeface="+mn-lt"/>
                <a:ea typeface="+mn-ea"/>
                <a:cs typeface="+mn-cs"/>
              </a:rPr>
              <a:t>Sentiment</a:t>
            </a:r>
            <a:r>
              <a:rPr lang="en-US" sz="900" kern="1200" spc="3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Polarity-</a:t>
            </a:r>
            <a:r>
              <a:rPr lang="en-US" sz="900" kern="1200" spc="55">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Sentiment</a:t>
            </a:r>
            <a:r>
              <a:rPr lang="en-US" sz="900" kern="1200" spc="5">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polarity score</a:t>
            </a:r>
            <a:endParaRPr lang="en-US" sz="900" kern="1200">
              <a:solidFill>
                <a:schemeClr val="tx1">
                  <a:lumMod val="75000"/>
                  <a:lumOff val="25000"/>
                </a:schemeClr>
              </a:solidFill>
              <a:latin typeface="+mn-lt"/>
              <a:ea typeface="+mn-ea"/>
              <a:cs typeface="+mn-cs"/>
            </a:endParaRPr>
          </a:p>
          <a:p>
            <a:pPr marL="432434" indent="-227329" defTabSz="457200">
              <a:lnSpc>
                <a:spcPct val="90000"/>
              </a:lnSpc>
              <a:spcBef>
                <a:spcPts val="1000"/>
              </a:spcBef>
              <a:buClr>
                <a:schemeClr val="accent1"/>
              </a:buClr>
              <a:buSzPct val="80000"/>
              <a:buFont typeface="Wingdings 3" charset="2"/>
              <a:buChar char=""/>
              <a:tabLst>
                <a:tab pos="433070" algn="l"/>
              </a:tabLst>
            </a:pPr>
            <a:r>
              <a:rPr lang="en-US" sz="900" kern="1200" spc="-5">
                <a:solidFill>
                  <a:schemeClr val="tx1">
                    <a:lumMod val="75000"/>
                    <a:lumOff val="25000"/>
                  </a:schemeClr>
                </a:solidFill>
                <a:latin typeface="+mn-lt"/>
                <a:ea typeface="+mn-ea"/>
                <a:cs typeface="+mn-cs"/>
              </a:rPr>
              <a:t>Sentiment</a:t>
            </a:r>
            <a:r>
              <a:rPr lang="en-US" sz="900" kern="1200" spc="3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Subjectivity-</a:t>
            </a:r>
            <a:r>
              <a:rPr lang="en-US" sz="900" kern="1200" spc="7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Sentiment</a:t>
            </a:r>
            <a:r>
              <a:rPr lang="en-US" sz="900" kern="120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subjectivity</a:t>
            </a:r>
            <a:r>
              <a:rPr lang="en-US" sz="900" kern="1200" spc="-10">
                <a:solidFill>
                  <a:schemeClr val="tx1">
                    <a:lumMod val="75000"/>
                    <a:lumOff val="25000"/>
                  </a:schemeClr>
                </a:solidFill>
                <a:latin typeface="+mn-lt"/>
                <a:ea typeface="+mn-ea"/>
                <a:cs typeface="+mn-cs"/>
              </a:rPr>
              <a:t> </a:t>
            </a:r>
            <a:r>
              <a:rPr lang="en-US" sz="900" kern="1200" spc="-5">
                <a:solidFill>
                  <a:schemeClr val="tx1">
                    <a:lumMod val="75000"/>
                    <a:lumOff val="25000"/>
                  </a:schemeClr>
                </a:solidFill>
                <a:latin typeface="+mn-lt"/>
                <a:ea typeface="+mn-ea"/>
                <a:cs typeface="+mn-cs"/>
              </a:rPr>
              <a:t>score</a:t>
            </a:r>
            <a:endParaRPr lang="en-US" sz="900" kern="1200">
              <a:solidFill>
                <a:schemeClr val="tx1">
                  <a:lumMod val="75000"/>
                  <a:lumOff val="25000"/>
                </a:schemeClr>
              </a:solidFill>
              <a:latin typeface="+mn-lt"/>
              <a:ea typeface="+mn-ea"/>
              <a:cs typeface="+mn-cs"/>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8763</TotalTime>
  <Words>1850</Words>
  <Application>Microsoft Office PowerPoint</Application>
  <PresentationFormat>On-screen Show (16:9)</PresentationFormat>
  <Paragraphs>156</Paragraphs>
  <Slides>30</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Verdana</vt:lpstr>
      <vt:lpstr>Roboto</vt:lpstr>
      <vt:lpstr>Arial</vt:lpstr>
      <vt:lpstr>Wingdings 3</vt:lpstr>
      <vt:lpstr>Montserrat</vt:lpstr>
      <vt:lpstr>AoyagiKouzanFontT</vt:lpstr>
      <vt:lpstr>Arial MT</vt:lpstr>
      <vt:lpstr>Wingdings</vt:lpstr>
      <vt:lpstr>Century Gothic</vt:lpstr>
      <vt:lpstr>Times New Roman</vt:lpstr>
      <vt:lpstr>Courier New</vt:lpstr>
      <vt:lpstr>Old Standard TT</vt:lpstr>
      <vt:lpstr>Ion Boardroom</vt:lpstr>
      <vt:lpstr>1_Ion Boardroom</vt:lpstr>
      <vt:lpstr>PowerPoint Presentation</vt:lpstr>
      <vt:lpstr>WHY ANALYZE THE GOOGLE PLAY  STORE?</vt:lpstr>
      <vt:lpstr>PowerPoint Presentation</vt:lpstr>
      <vt:lpstr>PowerPoint Presentation</vt:lpstr>
      <vt:lpstr>PowerPoint Presentation</vt:lpstr>
      <vt:lpstr>Dataset Preparation</vt:lpstr>
      <vt:lpstr>  1. 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Abhishek Kumar</cp:lastModifiedBy>
  <cp:revision>7</cp:revision>
  <dcterms:created xsi:type="dcterms:W3CDTF">2022-03-16T09:49:32Z</dcterms:created>
  <dcterms:modified xsi:type="dcterms:W3CDTF">2023-06-04T04:29:03Z</dcterms:modified>
</cp:coreProperties>
</file>